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318" r:id="rId4"/>
    <p:sldId id="276" r:id="rId5"/>
    <p:sldId id="277" r:id="rId6"/>
    <p:sldId id="258" r:id="rId7"/>
    <p:sldId id="320" r:id="rId8"/>
    <p:sldId id="308" r:id="rId9"/>
    <p:sldId id="274" r:id="rId10"/>
    <p:sldId id="321" r:id="rId11"/>
    <p:sldId id="336" r:id="rId12"/>
    <p:sldId id="304" r:id="rId13"/>
    <p:sldId id="293" r:id="rId14"/>
    <p:sldId id="329" r:id="rId15"/>
    <p:sldId id="290" r:id="rId16"/>
    <p:sldId id="295" r:id="rId17"/>
    <p:sldId id="296" r:id="rId18"/>
    <p:sldId id="324" r:id="rId19"/>
    <p:sldId id="327" r:id="rId20"/>
    <p:sldId id="326" r:id="rId21"/>
    <p:sldId id="325" r:id="rId22"/>
    <p:sldId id="313" r:id="rId23"/>
    <p:sldId id="305" r:id="rId24"/>
    <p:sldId id="328" r:id="rId25"/>
    <p:sldId id="312" r:id="rId26"/>
    <p:sldId id="333" r:id="rId27"/>
    <p:sldId id="289" r:id="rId28"/>
    <p:sldId id="279" r:id="rId29"/>
    <p:sldId id="282" r:id="rId30"/>
    <p:sldId id="281" r:id="rId31"/>
    <p:sldId id="284" r:id="rId32"/>
    <p:sldId id="285" r:id="rId33"/>
    <p:sldId id="286" r:id="rId34"/>
    <p:sldId id="287" r:id="rId35"/>
    <p:sldId id="314" r:id="rId36"/>
    <p:sldId id="309" r:id="rId37"/>
    <p:sldId id="335" r:id="rId38"/>
    <p:sldId id="315" r:id="rId39"/>
    <p:sldId id="319" r:id="rId40"/>
    <p:sldId id="330" r:id="rId41"/>
    <p:sldId id="331" r:id="rId42"/>
  </p:sldIdLst>
  <p:sldSz cx="18288000" cy="10287000"/>
  <p:notesSz cx="10287000" cy="18288000"/>
  <p:embeddedFontLs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나눔고딕 ExtraBold" panose="020B0600000101010101" charset="-127"/>
      <p:bold r:id="rId48"/>
    </p:embeddedFont>
    <p:embeddedFont>
      <p:font typeface="나눔스퀘어_ac ExtraBold" panose="020B0600000101010101" charset="0"/>
      <p:bold r:id="rId49"/>
    </p:embeddedFont>
    <p:embeddedFont>
      <p:font typeface="맑은 고딕" panose="020B0503020000020004" pitchFamily="50" charset="-127"/>
      <p:regular r:id="rId50"/>
      <p:bold r:id="rId5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4D38"/>
    <a:srgbClr val="CF6351"/>
    <a:srgbClr val="8E0000"/>
    <a:srgbClr val="F5F5F5"/>
    <a:srgbClr val="FFFFFF"/>
    <a:srgbClr val="BC005E"/>
    <a:srgbClr val="7A003D"/>
    <a:srgbClr val="0000FF"/>
    <a:srgbClr val="7000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0" autoAdjust="0"/>
    <p:restoredTop sz="95214" autoAdjust="0"/>
  </p:normalViewPr>
  <p:slideViewPr>
    <p:cSldViewPr>
      <p:cViewPr varScale="1">
        <p:scale>
          <a:sx n="77" d="100"/>
          <a:sy n="77" d="100"/>
        </p:scale>
        <p:origin x="474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ADD94B-25EF-483E-989D-9983EC83FB96}" type="datetimeFigureOut">
              <a:rPr lang="ko-KR" altLang="en-US" smtClean="0"/>
              <a:t>2021-12-31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342900" y="2286000"/>
            <a:ext cx="109728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D6FD7-6F08-48B1-A053-EC4CB27B6B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8095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671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9185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3333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017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4940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355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9769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7578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5619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996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373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9D6FD7-6F08-48B1-A053-EC4CB27B6B0F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429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4.mp4"/><Relationship Id="rId1" Type="http://schemas.openxmlformats.org/officeDocument/2006/relationships/video" Target="NULL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5.mp4"/><Relationship Id="rId1" Type="http://schemas.openxmlformats.org/officeDocument/2006/relationships/video" Target="NULL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6.mp4"/><Relationship Id="rId1" Type="http://schemas.openxmlformats.org/officeDocument/2006/relationships/video" Target="NULL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7.mp4"/><Relationship Id="rId1" Type="http://schemas.openxmlformats.org/officeDocument/2006/relationships/vide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8.mp4"/><Relationship Id="rId1" Type="http://schemas.openxmlformats.org/officeDocument/2006/relationships/video" Target="NULL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9.mp4"/><Relationship Id="rId1" Type="http://schemas.openxmlformats.org/officeDocument/2006/relationships/vide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0.mp4"/><Relationship Id="rId1" Type="http://schemas.openxmlformats.org/officeDocument/2006/relationships/video" Target="NULL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1.mp4"/><Relationship Id="rId1" Type="http://schemas.openxmlformats.org/officeDocument/2006/relationships/video" Target="NULL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2.mp4"/><Relationship Id="rId1" Type="http://schemas.openxmlformats.org/officeDocument/2006/relationships/video" Target="NULL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3.mp4"/><Relationship Id="rId1" Type="http://schemas.openxmlformats.org/officeDocument/2006/relationships/video" Target="NULL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4.mp4"/><Relationship Id="rId1" Type="http://schemas.openxmlformats.org/officeDocument/2006/relationships/video" Target="NULL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5.mp4"/><Relationship Id="rId1" Type="http://schemas.openxmlformats.org/officeDocument/2006/relationships/video" Target="NULL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tpQ0p2fH4MI" TargetMode="External"/><Relationship Id="rId3" Type="http://schemas.openxmlformats.org/officeDocument/2006/relationships/hyperlink" Target="https://blog.daum.net/why4416/15980043" TargetMode="External"/><Relationship Id="rId7" Type="http://schemas.openxmlformats.org/officeDocument/2006/relationships/hyperlink" Target="http://koreascience.or.kr/article/JAKO201732839399562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trX8DnX-p8I" TargetMode="External"/><Relationship Id="rId5" Type="http://schemas.openxmlformats.org/officeDocument/2006/relationships/hyperlink" Target="https://www.youtube.com/watch?v=9d3pHusLRlo" TargetMode="External"/><Relationship Id="rId4" Type="http://schemas.openxmlformats.org/officeDocument/2006/relationships/hyperlink" Target="https://www.youtube.com/watch?v=1ZLnz-93w-A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terms.naver.com/entry.naver?docId=294036&amp;cid=48191&amp;categoryId=48287" TargetMode="External"/><Relationship Id="rId7" Type="http://schemas.openxmlformats.org/officeDocument/2006/relationships/hyperlink" Target="https://www.youtube.com/watch?v=2jJDo9YmYz8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6Jj4RkvgH0c" TargetMode="External"/><Relationship Id="rId5" Type="http://schemas.openxmlformats.org/officeDocument/2006/relationships/hyperlink" Target="https://www.youtube.com/watch?v=iuJtqlI_5Do" TargetMode="External"/><Relationship Id="rId4" Type="http://schemas.openxmlformats.org/officeDocument/2006/relationships/hyperlink" Target="https://www.youtube.com/watch?v=8WqZKRifyA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CB8456D4-6CE4-42A7-A78A-ABF85AA7A885}"/>
              </a:ext>
            </a:extLst>
          </p:cNvPr>
          <p:cNvSpPr txBox="1"/>
          <p:nvPr/>
        </p:nvSpPr>
        <p:spPr>
          <a:xfrm>
            <a:off x="4285939" y="3924045"/>
            <a:ext cx="9716122" cy="255454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면역력 증진을 위한</a:t>
            </a:r>
            <a:endParaRPr lang="en-US" altLang="ko-KR" sz="8000" b="1" spc="-300">
              <a:solidFill>
                <a:schemeClr val="bg1">
                  <a:lumMod val="9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병아리콩 두유 시리얼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08F96D-D7A2-47D4-B364-9DB493264257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직사각형 129">
            <a:extLst>
              <a:ext uri="{FF2B5EF4-FFF2-40B4-BE49-F238E27FC236}">
                <a16:creationId xmlns:a16="http://schemas.microsoft.com/office/drawing/2014/main" id="{5DBE7C06-C33A-4B04-84EA-66661F237D2C}"/>
              </a:ext>
            </a:extLst>
          </p:cNvPr>
          <p:cNvSpPr/>
          <p:nvPr/>
        </p:nvSpPr>
        <p:spPr>
          <a:xfrm>
            <a:off x="0" y="0"/>
            <a:ext cx="18226313" cy="10287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CF9C5E"/>
              </a:solidFill>
            </a:endParaRPr>
          </a:p>
        </p:txBody>
      </p:sp>
      <p:pic>
        <p:nvPicPr>
          <p:cNvPr id="105" name="그림 104">
            <a:extLst>
              <a:ext uri="{FF2B5EF4-FFF2-40B4-BE49-F238E27FC236}">
                <a16:creationId xmlns:a16="http://schemas.microsoft.com/office/drawing/2014/main" id="{CB662516-44F6-42F3-ADFD-3D436BFB8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958888" y="649992"/>
            <a:ext cx="4329112" cy="8987017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27F7E48A-9FE3-44FF-8791-F078152BC432}"/>
              </a:ext>
            </a:extLst>
          </p:cNvPr>
          <p:cNvGrpSpPr/>
          <p:nvPr/>
        </p:nvGrpSpPr>
        <p:grpSpPr>
          <a:xfrm>
            <a:off x="916425" y="3360387"/>
            <a:ext cx="6170175" cy="828000"/>
            <a:chOff x="916425" y="3179993"/>
            <a:chExt cx="6170175" cy="828000"/>
          </a:xfrm>
        </p:grpSpPr>
        <p:sp>
          <p:nvSpPr>
            <p:cNvPr id="106" name="文本框 10">
              <a:extLst>
                <a:ext uri="{FF2B5EF4-FFF2-40B4-BE49-F238E27FC236}">
                  <a16:creationId xmlns:a16="http://schemas.microsoft.com/office/drawing/2014/main" id="{084A3B69-946C-42F1-89AC-196CDE1194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20675" y="3240050"/>
              <a:ext cx="4865925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ko-KR" altLang="en-US" sz="4000" b="1" dirty="0">
                  <a:solidFill>
                    <a:srgbClr val="70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rPr>
                <a:t>가공 공정</a:t>
              </a:r>
              <a:endParaRPr lang="zh-CN" altLang="en-US" sz="4000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270B7A6A-51AA-4E03-A330-3A58D291547E}"/>
                </a:ext>
              </a:extLst>
            </p:cNvPr>
            <p:cNvGrpSpPr/>
            <p:nvPr/>
          </p:nvGrpSpPr>
          <p:grpSpPr>
            <a:xfrm>
              <a:off x="916425" y="3179993"/>
              <a:ext cx="1128378" cy="828000"/>
              <a:chOff x="1161251" y="3282614"/>
              <a:chExt cx="1128378" cy="829498"/>
            </a:xfrm>
            <a:solidFill>
              <a:srgbClr val="700000"/>
            </a:solidFill>
          </p:grpSpPr>
          <p:sp>
            <p:nvSpPr>
              <p:cNvPr id="109" name="文本框 6">
                <a:extLst>
                  <a:ext uri="{FF2B5EF4-FFF2-40B4-BE49-F238E27FC236}">
                    <a16:creationId xmlns:a16="http://schemas.microsoft.com/office/drawing/2014/main" id="{0731B29D-F85E-4940-9FB8-04B286933DD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61251" y="3282614"/>
                <a:ext cx="931665" cy="828000"/>
              </a:xfrm>
              <a:prstGeom prst="rect">
                <a:avLst/>
              </a:prstGeom>
              <a:grpFill/>
              <a:ln>
                <a:solidFill>
                  <a:srgbClr val="700000"/>
                </a:solidFill>
              </a:ln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4800" b="1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  <a:cs typeface="Arial" panose="020B0604020202020204" pitchFamily="34" charset="0"/>
                  </a:rPr>
                  <a:t>02</a:t>
                </a:r>
                <a:endParaRPr lang="zh-CN" altLang="en-US" sz="3600" b="1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10" name="直接连接符 15">
                <a:extLst>
                  <a:ext uri="{FF2B5EF4-FFF2-40B4-BE49-F238E27FC236}">
                    <a16:creationId xmlns:a16="http://schemas.microsoft.com/office/drawing/2014/main" id="{00455B8C-B283-49EE-989A-5BBB9992D79D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89629" y="3284112"/>
                <a:ext cx="0" cy="828000"/>
              </a:xfrm>
              <a:prstGeom prst="line">
                <a:avLst/>
              </a:prstGeom>
              <a:grpFill/>
              <a:ln w="25400">
                <a:solidFill>
                  <a:srgbClr val="700000"/>
                </a:solidFill>
                <a:round/>
                <a:headEnd/>
                <a:tailEnd/>
              </a:ln>
            </p:spPr>
          </p:cxnSp>
          <p:cxnSp>
            <p:nvCxnSpPr>
              <p:cNvPr id="111" name="直接连接符 24">
                <a:extLst>
                  <a:ext uri="{FF2B5EF4-FFF2-40B4-BE49-F238E27FC236}">
                    <a16:creationId xmlns:a16="http://schemas.microsoft.com/office/drawing/2014/main" id="{D00C0483-F815-47B1-9310-BF11D104585A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13429" y="3284112"/>
                <a:ext cx="0" cy="828000"/>
              </a:xfrm>
              <a:prstGeom prst="line">
                <a:avLst/>
              </a:prstGeom>
              <a:grpFill/>
              <a:ln w="50800">
                <a:solidFill>
                  <a:srgbClr val="70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0FD04D09-3561-4DB6-AF4E-CE0A8575502D}"/>
              </a:ext>
            </a:extLst>
          </p:cNvPr>
          <p:cNvGrpSpPr/>
          <p:nvPr/>
        </p:nvGrpSpPr>
        <p:grpSpPr>
          <a:xfrm>
            <a:off x="916425" y="6049762"/>
            <a:ext cx="5157171" cy="828000"/>
            <a:chOff x="916425" y="5524500"/>
            <a:chExt cx="5157171" cy="828000"/>
          </a:xfrm>
        </p:grpSpPr>
        <p:sp>
          <p:nvSpPr>
            <p:cNvPr id="107" name="文本框 11">
              <a:extLst>
                <a:ext uri="{FF2B5EF4-FFF2-40B4-BE49-F238E27FC236}">
                  <a16:creationId xmlns:a16="http://schemas.microsoft.com/office/drawing/2014/main" id="{152E0C75-C33B-46F3-9192-38F967468D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20675" y="5584557"/>
              <a:ext cx="3852921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ko-KR" altLang="en-US" sz="4000" b="1">
                  <a:solidFill>
                    <a:srgbClr val="8E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rPr>
                <a:t>제품의 성분 분석</a:t>
              </a:r>
              <a:endParaRPr lang="zh-CN" altLang="en-US" sz="4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12" name="그룹 111">
              <a:extLst>
                <a:ext uri="{FF2B5EF4-FFF2-40B4-BE49-F238E27FC236}">
                  <a16:creationId xmlns:a16="http://schemas.microsoft.com/office/drawing/2014/main" id="{286E5081-8EF6-45B4-A2DC-6F79FE6755BF}"/>
                </a:ext>
              </a:extLst>
            </p:cNvPr>
            <p:cNvGrpSpPr/>
            <p:nvPr/>
          </p:nvGrpSpPr>
          <p:grpSpPr>
            <a:xfrm>
              <a:off x="916425" y="5524500"/>
              <a:ext cx="1128378" cy="828000"/>
              <a:chOff x="1161251" y="5016751"/>
              <a:chExt cx="1128378" cy="829498"/>
            </a:xfrm>
            <a:solidFill>
              <a:srgbClr val="8E0000"/>
            </a:solidFill>
          </p:grpSpPr>
          <p:sp>
            <p:nvSpPr>
              <p:cNvPr id="113" name="文本框 7">
                <a:extLst>
                  <a:ext uri="{FF2B5EF4-FFF2-40B4-BE49-F238E27FC236}">
                    <a16:creationId xmlns:a16="http://schemas.microsoft.com/office/drawing/2014/main" id="{6D6A5F1E-7DEB-4237-A5BB-3AC32B048D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61251" y="5016751"/>
                <a:ext cx="931665" cy="828000"/>
              </a:xfrm>
              <a:prstGeom prst="rect">
                <a:avLst/>
              </a:prstGeom>
              <a:grpFill/>
              <a:ln>
                <a:solidFill>
                  <a:srgbClr val="8E0000"/>
                </a:solidFill>
              </a:ln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4800" b="1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  <a:cs typeface="Arial" panose="020B0604020202020204" pitchFamily="34" charset="0"/>
                  </a:rPr>
                  <a:t>03</a:t>
                </a:r>
                <a:endParaRPr lang="zh-CN" altLang="en-US" sz="3600" b="1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14" name="直接连接符 16">
                <a:extLst>
                  <a:ext uri="{FF2B5EF4-FFF2-40B4-BE49-F238E27FC236}">
                    <a16:creationId xmlns:a16="http://schemas.microsoft.com/office/drawing/2014/main" id="{9F4EA31A-2AE2-419D-B83C-9248CA45319A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89629" y="5018249"/>
                <a:ext cx="0" cy="828000"/>
              </a:xfrm>
              <a:prstGeom prst="line">
                <a:avLst/>
              </a:prstGeom>
              <a:grpFill/>
              <a:ln w="25400">
                <a:solidFill>
                  <a:srgbClr val="8E0000"/>
                </a:solidFill>
                <a:round/>
                <a:headEnd/>
                <a:tailEnd/>
              </a:ln>
            </p:spPr>
          </p:cxnSp>
          <p:cxnSp>
            <p:nvCxnSpPr>
              <p:cNvPr id="115" name="直接连接符 25">
                <a:extLst>
                  <a:ext uri="{FF2B5EF4-FFF2-40B4-BE49-F238E27FC236}">
                    <a16:creationId xmlns:a16="http://schemas.microsoft.com/office/drawing/2014/main" id="{1CB7E895-0A91-4EA8-BBD2-9068683D8488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09800" y="5018249"/>
                <a:ext cx="0" cy="828000"/>
              </a:xfrm>
              <a:prstGeom prst="line">
                <a:avLst/>
              </a:prstGeom>
              <a:grpFill/>
              <a:ln w="50800">
                <a:solidFill>
                  <a:srgbClr val="8E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16" name="TextBox 115">
            <a:extLst>
              <a:ext uri="{FF2B5EF4-FFF2-40B4-BE49-F238E27FC236}">
                <a16:creationId xmlns:a16="http://schemas.microsoft.com/office/drawing/2014/main" id="{3A3364D6-5EBA-4469-9832-47114C3FB80E}"/>
              </a:ext>
            </a:extLst>
          </p:cNvPr>
          <p:cNvSpPr txBox="1"/>
          <p:nvPr/>
        </p:nvSpPr>
        <p:spPr>
          <a:xfrm>
            <a:off x="2220675" y="1521336"/>
            <a:ext cx="11512911" cy="1588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1-1. </a:t>
            </a:r>
            <a:r>
              <a:rPr lang="ko-KR" altLang="en-US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왜 이 제품을 생각하는가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r>
              <a:rPr lang="en-US" altLang="ko-KR" sz="2400">
                <a:solidFill>
                  <a:srgbClr val="660033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</a:p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1-2. </a:t>
            </a:r>
            <a:r>
              <a:rPr lang="ko-KR" altLang="en-US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제조하려는 것이 무엇인가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   </a:t>
            </a:r>
            <a:r>
              <a:rPr lang="en-US" altLang="ko-KR" sz="2400">
                <a:solidFill>
                  <a:srgbClr val="660033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</a:p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1-3. </a:t>
            </a:r>
            <a:r>
              <a:rPr lang="ko-KR" altLang="en-US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면역력을 위한 효능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2400">
                <a:solidFill>
                  <a:srgbClr val="660033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r>
              <a:rPr lang="ko-KR" altLang="en-US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                       </a:t>
            </a:r>
            <a:endParaRPr lang="en-US" altLang="ko-KR" sz="24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8B0A5C8-1DDF-4A1F-BFCF-D2D37C483B54}"/>
              </a:ext>
            </a:extLst>
          </p:cNvPr>
          <p:cNvSpPr txBox="1"/>
          <p:nvPr/>
        </p:nvSpPr>
        <p:spPr>
          <a:xfrm>
            <a:off x="2239447" y="4210711"/>
            <a:ext cx="11493693" cy="1584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2400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2-1</a:t>
            </a:r>
            <a:r>
              <a:rPr lang="en-US" altLang="ko-KR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재료 구성</a:t>
            </a:r>
            <a:r>
              <a:rPr lang="en-US" altLang="ko-KR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2400">
                <a:solidFill>
                  <a:srgbClr val="70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endParaRPr lang="en-US" altLang="ko-KR" sz="2400" dirty="0">
              <a:solidFill>
                <a:srgbClr val="70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2400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2-2</a:t>
            </a:r>
            <a:r>
              <a:rPr lang="en-US" altLang="ko-KR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가공 원리 및 이점 </a:t>
            </a:r>
            <a:r>
              <a:rPr lang="en-US" altLang="ko-KR" sz="2400">
                <a:solidFill>
                  <a:srgbClr val="70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endParaRPr lang="en-US" altLang="ko-KR" sz="2400">
              <a:solidFill>
                <a:srgbClr val="70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가공 과정</a:t>
            </a:r>
            <a:r>
              <a:rPr lang="en-US" altLang="ko-KR" sz="2400">
                <a:solidFill>
                  <a:srgbClr val="70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……………………………………………………………………………</a:t>
            </a:r>
            <a:r>
              <a:rPr lang="en-US" altLang="ko-KR" sz="24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endParaRPr lang="en-US" altLang="ko-KR" sz="2400">
              <a:solidFill>
                <a:srgbClr val="70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84EC683-DEC2-4F2A-B5E5-C8E7A5FFF93C}"/>
              </a:ext>
            </a:extLst>
          </p:cNvPr>
          <p:cNvGrpSpPr/>
          <p:nvPr/>
        </p:nvGrpSpPr>
        <p:grpSpPr>
          <a:xfrm>
            <a:off x="914400" y="671012"/>
            <a:ext cx="3581400" cy="828000"/>
            <a:chOff x="914400" y="671012"/>
            <a:chExt cx="3581400" cy="828000"/>
          </a:xfrm>
        </p:grpSpPr>
        <p:sp>
          <p:nvSpPr>
            <p:cNvPr id="118" name="文本框 9">
              <a:extLst>
                <a:ext uri="{FF2B5EF4-FFF2-40B4-BE49-F238E27FC236}">
                  <a16:creationId xmlns:a16="http://schemas.microsoft.com/office/drawing/2014/main" id="{13C91DB3-5506-4155-AC29-878402E31B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36848" y="730321"/>
              <a:ext cx="2258952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ko-KR" altLang="en-US" sz="4000" b="1">
                  <a:solidFill>
                    <a:srgbClr val="660033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rPr>
                <a:t>제품 설명</a:t>
              </a:r>
              <a:endParaRPr lang="zh-CN" altLang="en-US" sz="4000" b="1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E115BDD5-5433-4ADB-80C6-F79F86F1B31C}"/>
                </a:ext>
              </a:extLst>
            </p:cNvPr>
            <p:cNvGrpSpPr/>
            <p:nvPr/>
          </p:nvGrpSpPr>
          <p:grpSpPr>
            <a:xfrm>
              <a:off x="914400" y="671012"/>
              <a:ext cx="1128378" cy="828000"/>
              <a:chOff x="1161251" y="1472067"/>
              <a:chExt cx="1128378" cy="829498"/>
            </a:xfrm>
            <a:solidFill>
              <a:srgbClr val="660033"/>
            </a:solidFill>
          </p:grpSpPr>
          <p:sp>
            <p:nvSpPr>
              <p:cNvPr id="120" name="文本框 4">
                <a:extLst>
                  <a:ext uri="{FF2B5EF4-FFF2-40B4-BE49-F238E27FC236}">
                    <a16:creationId xmlns:a16="http://schemas.microsoft.com/office/drawing/2014/main" id="{39801D90-AEB2-41A7-BB6D-E3C8CD11D5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61251" y="1472067"/>
                <a:ext cx="931665" cy="828000"/>
              </a:xfrm>
              <a:prstGeom prst="rect">
                <a:avLst/>
              </a:prstGeom>
              <a:grpFill/>
              <a:ln>
                <a:solidFill>
                  <a:srgbClr val="660033"/>
                </a:solidFill>
              </a:ln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4800" b="1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  <a:cs typeface="Arial" panose="020B0604020202020204" pitchFamily="34" charset="0"/>
                  </a:rPr>
                  <a:t>01</a:t>
                </a:r>
                <a:endParaRPr lang="zh-CN" altLang="en-US" sz="6600" b="1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21" name="直接连接符 14">
                <a:extLst>
                  <a:ext uri="{FF2B5EF4-FFF2-40B4-BE49-F238E27FC236}">
                    <a16:creationId xmlns:a16="http://schemas.microsoft.com/office/drawing/2014/main" id="{3AEACBD4-B831-436B-91D3-A28E7DEB0AB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89629" y="1472067"/>
                <a:ext cx="0" cy="828000"/>
              </a:xfrm>
              <a:prstGeom prst="line">
                <a:avLst/>
              </a:prstGeom>
              <a:grpFill/>
              <a:ln w="25400">
                <a:solidFill>
                  <a:srgbClr val="660033"/>
                </a:solidFill>
                <a:round/>
                <a:headEnd/>
                <a:tailEnd/>
              </a:ln>
            </p:spPr>
          </p:cxnSp>
          <p:cxnSp>
            <p:nvCxnSpPr>
              <p:cNvPr id="122" name="直接连接符 23">
                <a:extLst>
                  <a:ext uri="{FF2B5EF4-FFF2-40B4-BE49-F238E27FC236}">
                    <a16:creationId xmlns:a16="http://schemas.microsoft.com/office/drawing/2014/main" id="{86299494-21E0-474D-B7B8-D5A31D4E40C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13429" y="1473565"/>
                <a:ext cx="0" cy="828000"/>
              </a:xfrm>
              <a:prstGeom prst="line">
                <a:avLst/>
              </a:prstGeom>
              <a:grpFill/>
              <a:ln w="28575">
                <a:solidFill>
                  <a:srgbClr val="660033"/>
                </a:solidFill>
                <a:round/>
                <a:headEnd/>
                <a:tailEnd/>
              </a:ln>
            </p:spPr>
          </p:cxnSp>
          <p:cxnSp>
            <p:nvCxnSpPr>
              <p:cNvPr id="123" name="直接连接符 23">
                <a:extLst>
                  <a:ext uri="{FF2B5EF4-FFF2-40B4-BE49-F238E27FC236}">
                    <a16:creationId xmlns:a16="http://schemas.microsoft.com/office/drawing/2014/main" id="{DB9B0066-F045-4E06-A85F-1280E1EE3B8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09800" y="1473565"/>
                <a:ext cx="0" cy="828000"/>
              </a:xfrm>
              <a:prstGeom prst="line">
                <a:avLst/>
              </a:prstGeom>
              <a:grpFill/>
              <a:ln w="50800">
                <a:solidFill>
                  <a:srgbClr val="660033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23184C5B-FB90-4A16-8085-ED11E655BCDD}"/>
              </a:ext>
            </a:extLst>
          </p:cNvPr>
          <p:cNvGrpSpPr/>
          <p:nvPr/>
        </p:nvGrpSpPr>
        <p:grpSpPr>
          <a:xfrm>
            <a:off x="914400" y="8735100"/>
            <a:ext cx="5130535" cy="828000"/>
            <a:chOff x="914400" y="8191500"/>
            <a:chExt cx="5130535" cy="828000"/>
          </a:xfrm>
        </p:grpSpPr>
        <p:grpSp>
          <p:nvGrpSpPr>
            <p:cNvPr id="124" name="그룹 123">
              <a:extLst>
                <a:ext uri="{FF2B5EF4-FFF2-40B4-BE49-F238E27FC236}">
                  <a16:creationId xmlns:a16="http://schemas.microsoft.com/office/drawing/2014/main" id="{CFDBEB17-BA9E-42B9-9620-28AE03A605C0}"/>
                </a:ext>
              </a:extLst>
            </p:cNvPr>
            <p:cNvGrpSpPr/>
            <p:nvPr/>
          </p:nvGrpSpPr>
          <p:grpSpPr>
            <a:xfrm>
              <a:off x="914400" y="8191500"/>
              <a:ext cx="1128378" cy="828000"/>
              <a:chOff x="1161251" y="5016751"/>
              <a:chExt cx="1128378" cy="830997"/>
            </a:xfrm>
            <a:solidFill>
              <a:srgbClr val="BC005E"/>
            </a:solidFill>
          </p:grpSpPr>
          <p:sp>
            <p:nvSpPr>
              <p:cNvPr id="125" name="文本框 7">
                <a:extLst>
                  <a:ext uri="{FF2B5EF4-FFF2-40B4-BE49-F238E27FC236}">
                    <a16:creationId xmlns:a16="http://schemas.microsoft.com/office/drawing/2014/main" id="{C481D570-42B6-4590-9D89-8F8631DB65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61251" y="5016751"/>
                <a:ext cx="931665" cy="830997"/>
              </a:xfrm>
              <a:prstGeom prst="rect">
                <a:avLst/>
              </a:prstGeom>
              <a:grpFill/>
              <a:ln>
                <a:solidFill>
                  <a:srgbClr val="BC005E"/>
                </a:solidFill>
              </a:ln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4800" b="1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  <a:cs typeface="Arial" panose="020B0604020202020204" pitchFamily="34" charset="0"/>
                  </a:rPr>
                  <a:t>04</a:t>
                </a:r>
                <a:endParaRPr lang="zh-CN" altLang="en-US" sz="3600" b="1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26" name="直接连接符 16">
                <a:extLst>
                  <a:ext uri="{FF2B5EF4-FFF2-40B4-BE49-F238E27FC236}">
                    <a16:creationId xmlns:a16="http://schemas.microsoft.com/office/drawing/2014/main" id="{FBD867C2-8084-467C-96EA-8833BD395C4D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89629" y="5018249"/>
                <a:ext cx="0" cy="828000"/>
              </a:xfrm>
              <a:prstGeom prst="line">
                <a:avLst/>
              </a:prstGeom>
              <a:grpFill/>
              <a:ln w="25400">
                <a:solidFill>
                  <a:srgbClr val="BC005E"/>
                </a:solidFill>
                <a:round/>
                <a:headEnd/>
                <a:tailEnd/>
              </a:ln>
            </p:spPr>
          </p:cxnSp>
          <p:cxnSp>
            <p:nvCxnSpPr>
              <p:cNvPr id="127" name="直接连接符 25">
                <a:extLst>
                  <a:ext uri="{FF2B5EF4-FFF2-40B4-BE49-F238E27FC236}">
                    <a16:creationId xmlns:a16="http://schemas.microsoft.com/office/drawing/2014/main" id="{144ACDA0-789B-4742-BB32-F5D35AE2E0C8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209800" y="5018249"/>
                <a:ext cx="0" cy="828000"/>
              </a:xfrm>
              <a:prstGeom prst="line">
                <a:avLst/>
              </a:prstGeom>
              <a:grpFill/>
              <a:ln w="50800">
                <a:solidFill>
                  <a:srgbClr val="BC005E"/>
                </a:solidFill>
                <a:round/>
                <a:headEnd/>
                <a:tailEnd/>
              </a:ln>
            </p:spPr>
          </p:cxnSp>
        </p:grpSp>
        <p:sp>
          <p:nvSpPr>
            <p:cNvPr id="128" name="文本框 11">
              <a:extLst>
                <a:ext uri="{FF2B5EF4-FFF2-40B4-BE49-F238E27FC236}">
                  <a16:creationId xmlns:a16="http://schemas.microsoft.com/office/drawing/2014/main" id="{504C77CE-3948-4EAE-86BD-0AB124EDAF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2014" y="8251557"/>
              <a:ext cx="3852921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ko-KR" altLang="en-US" sz="4000" b="1">
                  <a:solidFill>
                    <a:srgbClr val="BC005E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  <a:cs typeface="Arial" panose="020B0604020202020204" pitchFamily="34" charset="0"/>
                </a:rPr>
                <a:t>참고 문헌</a:t>
              </a:r>
              <a:endParaRPr lang="zh-CN" altLang="en-US" sz="400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129" name="TextBox 128">
            <a:extLst>
              <a:ext uri="{FF2B5EF4-FFF2-40B4-BE49-F238E27FC236}">
                <a16:creationId xmlns:a16="http://schemas.microsoft.com/office/drawing/2014/main" id="{81907B49-36CB-49D2-8F3E-DB4A56F4ED02}"/>
              </a:ext>
            </a:extLst>
          </p:cNvPr>
          <p:cNvSpPr txBox="1"/>
          <p:nvPr/>
        </p:nvSpPr>
        <p:spPr>
          <a:xfrm>
            <a:off x="2259600" y="6900086"/>
            <a:ext cx="11227800" cy="1584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3-1. </a:t>
            </a:r>
            <a:r>
              <a:rPr lang="ko-KR" altLang="en-US" sz="24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제품 예시</a:t>
            </a:r>
            <a:r>
              <a:rPr lang="en-US" altLang="ko-KR" sz="2400">
                <a:solidFill>
                  <a:srgbClr val="8E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endParaRPr lang="en-US" altLang="ko-KR" sz="2400">
              <a:solidFill>
                <a:srgbClr val="8E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3-2. </a:t>
            </a:r>
            <a:r>
              <a:rPr lang="ko-KR" altLang="en-US" sz="24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원재료명 및 칼로리   </a:t>
            </a:r>
            <a:r>
              <a:rPr lang="en-US" altLang="ko-KR" sz="2400">
                <a:solidFill>
                  <a:srgbClr val="8E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endParaRPr lang="en-US" altLang="ko-KR" sz="2400" dirty="0">
              <a:solidFill>
                <a:srgbClr val="8E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24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3-3. </a:t>
            </a:r>
            <a:r>
              <a:rPr lang="ko-KR" altLang="en-US" sz="24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예상되는 기대효과    </a:t>
            </a:r>
            <a:r>
              <a:rPr lang="en-US" altLang="ko-KR" sz="2400">
                <a:solidFill>
                  <a:srgbClr val="8E0000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………………………………………………………………</a:t>
            </a:r>
            <a:r>
              <a:rPr lang="en-US" altLang="ko-KR" sz="24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@</a:t>
            </a:r>
            <a:endParaRPr lang="en-US" altLang="ko-KR" sz="2400">
              <a:solidFill>
                <a:srgbClr val="70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4218">
        <p159:morph option="byObject"/>
      </p:transition>
    </mc:Choice>
    <mc:Fallback>
      <p:transition spd="slow" advTm="4218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CB8456D4-6CE4-42A7-A78A-ABF85AA7A885}"/>
              </a:ext>
            </a:extLst>
          </p:cNvPr>
          <p:cNvSpPr txBox="1"/>
          <p:nvPr/>
        </p:nvSpPr>
        <p:spPr>
          <a:xfrm>
            <a:off x="6361032" y="4481781"/>
            <a:ext cx="5565947" cy="132343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ko-KR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1. </a:t>
            </a:r>
            <a:r>
              <a:rPr lang="ko-KR" altLang="en-US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제품 설명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08F96D-D7A2-47D4-B364-9DB493264257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8678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717BBD76-B67C-4A8E-BC37-56B074644745}"/>
              </a:ext>
            </a:extLst>
          </p:cNvPr>
          <p:cNvSpPr/>
          <p:nvPr/>
        </p:nvSpPr>
        <p:spPr>
          <a:xfrm>
            <a:off x="1645920" y="3638238"/>
            <a:ext cx="3078480" cy="5849824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074" name="Picture 2" descr="△식사 대용식의 인식과 긍정 부정(자료=엄선)">
            <a:extLst>
              <a:ext uri="{FF2B5EF4-FFF2-40B4-BE49-F238E27FC236}">
                <a16:creationId xmlns:a16="http://schemas.microsoft.com/office/drawing/2014/main" id="{E51BF256-2F84-467A-81A7-2ACEBA700E30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92"/>
          <a:stretch/>
        </p:blipFill>
        <p:spPr bwMode="auto">
          <a:xfrm>
            <a:off x="4678681" y="3548062"/>
            <a:ext cx="45719" cy="59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1-1.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왜 이 제품을 생각하는가</a:t>
            </a:r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sz="60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2050" name="Picture 2" descr="△식사 대용식의 인식과 긍정 부정(자료=엄선)">
            <a:extLst>
              <a:ext uri="{FF2B5EF4-FFF2-40B4-BE49-F238E27FC236}">
                <a16:creationId xmlns:a16="http://schemas.microsoft.com/office/drawing/2014/main" id="{E909FB02-0DBB-45FA-90DC-AD34EA0BC492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17"/>
          <a:stretch/>
        </p:blipFill>
        <p:spPr bwMode="auto">
          <a:xfrm>
            <a:off x="1600200" y="3548062"/>
            <a:ext cx="3124200" cy="5940000"/>
          </a:xfrm>
          <a:prstGeom prst="rect">
            <a:avLst/>
          </a:prstGeom>
          <a:noFill/>
          <a:ln>
            <a:solidFill>
              <a:srgbClr val="F5F5F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E51311-64E4-46BF-81BD-8A32304D64E8}"/>
              </a:ext>
            </a:extLst>
          </p:cNvPr>
          <p:cNvSpPr txBox="1"/>
          <p:nvPr/>
        </p:nvSpPr>
        <p:spPr>
          <a:xfrm>
            <a:off x="1600200" y="9582690"/>
            <a:ext cx="14341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▲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식사 대용식의 인식과 긍정 부정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자료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=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엄선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DC0B63-1C0B-4BAD-B820-BD7DB45A1D15}"/>
              </a:ext>
            </a:extLst>
          </p:cNvPr>
          <p:cNvSpPr txBox="1"/>
          <p:nvPr/>
        </p:nvSpPr>
        <p:spPr>
          <a:xfrm>
            <a:off x="1783079" y="2253680"/>
            <a:ext cx="14721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이제는 투박한 식품보다 미래형 식단을 생각할 때이다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”</a:t>
            </a:r>
          </a:p>
        </p:txBody>
      </p:sp>
    </p:spTree>
    <p:extLst>
      <p:ext uri="{BB962C8B-B14F-4D97-AF65-F5344CB8AC3E}">
        <p14:creationId xmlns:p14="http://schemas.microsoft.com/office/powerpoint/2010/main" val="22333480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1-1.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왜 이 제품을 생각하는가</a:t>
            </a:r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sz="60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3074" name="Picture 2" descr="△식사 대용식의 인식과 긍정 부정(자료=엄선)">
            <a:extLst>
              <a:ext uri="{FF2B5EF4-FFF2-40B4-BE49-F238E27FC236}">
                <a16:creationId xmlns:a16="http://schemas.microsoft.com/office/drawing/2014/main" id="{E51BF256-2F84-467A-81A7-2ACEBA700E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92"/>
          <a:stretch/>
        </p:blipFill>
        <p:spPr bwMode="auto">
          <a:xfrm>
            <a:off x="4724400" y="3548062"/>
            <a:ext cx="11963400" cy="593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19367D5-9519-46F7-A6C4-65FF251E27DD}"/>
              </a:ext>
            </a:extLst>
          </p:cNvPr>
          <p:cNvSpPr txBox="1"/>
          <p:nvPr/>
        </p:nvSpPr>
        <p:spPr>
          <a:xfrm>
            <a:off x="1600200" y="9582690"/>
            <a:ext cx="14341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▲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식사 대용식의 인식과 긍정 부정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자료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=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엄선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</p:txBody>
      </p:sp>
      <p:pic>
        <p:nvPicPr>
          <p:cNvPr id="2050" name="Picture 2" descr="△식사 대용식의 인식과 긍정 부정(자료=엄선)">
            <a:extLst>
              <a:ext uri="{FF2B5EF4-FFF2-40B4-BE49-F238E27FC236}">
                <a16:creationId xmlns:a16="http://schemas.microsoft.com/office/drawing/2014/main" id="{E909FB02-0DBB-45FA-90DC-AD34EA0BC4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17"/>
          <a:stretch/>
        </p:blipFill>
        <p:spPr bwMode="auto">
          <a:xfrm>
            <a:off x="1600200" y="3543300"/>
            <a:ext cx="3124200" cy="593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DE586DBE-9F7E-4F51-A360-4D567B787E13}"/>
              </a:ext>
            </a:extLst>
          </p:cNvPr>
          <p:cNvSpPr/>
          <p:nvPr/>
        </p:nvSpPr>
        <p:spPr>
          <a:xfrm>
            <a:off x="2971800" y="8158696"/>
            <a:ext cx="1752600" cy="346656"/>
          </a:xfrm>
          <a:prstGeom prst="rect">
            <a:avLst/>
          </a:prstGeom>
          <a:noFill/>
          <a:ln w="57150">
            <a:solidFill>
              <a:srgbClr val="4286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D0DFE16-694C-4F5F-B1AB-F8AA8744C234}"/>
              </a:ext>
            </a:extLst>
          </p:cNvPr>
          <p:cNvSpPr/>
          <p:nvPr/>
        </p:nvSpPr>
        <p:spPr>
          <a:xfrm>
            <a:off x="3200400" y="7429500"/>
            <a:ext cx="1524000" cy="346656"/>
          </a:xfrm>
          <a:prstGeom prst="rect">
            <a:avLst/>
          </a:prstGeom>
          <a:noFill/>
          <a:ln w="57150">
            <a:solidFill>
              <a:srgbClr val="4286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FDEAE22-B520-4036-89CC-2E2B61569149}"/>
              </a:ext>
            </a:extLst>
          </p:cNvPr>
          <p:cNvSpPr/>
          <p:nvPr/>
        </p:nvSpPr>
        <p:spPr>
          <a:xfrm>
            <a:off x="2743200" y="6687604"/>
            <a:ext cx="1981200" cy="346656"/>
          </a:xfrm>
          <a:prstGeom prst="rect">
            <a:avLst/>
          </a:prstGeom>
          <a:noFill/>
          <a:ln w="57150">
            <a:solidFill>
              <a:srgbClr val="4286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F3D7456-BA5D-4CC8-AEA0-378A25EEB2D6}"/>
              </a:ext>
            </a:extLst>
          </p:cNvPr>
          <p:cNvSpPr/>
          <p:nvPr/>
        </p:nvSpPr>
        <p:spPr>
          <a:xfrm>
            <a:off x="3429000" y="3831212"/>
            <a:ext cx="1295400" cy="346656"/>
          </a:xfrm>
          <a:prstGeom prst="rect">
            <a:avLst/>
          </a:prstGeom>
          <a:noFill/>
          <a:ln w="57150">
            <a:solidFill>
              <a:srgbClr val="CC0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BA02AB-FE9D-42A6-BAB6-C6F11F66D17B}"/>
              </a:ext>
            </a:extLst>
          </p:cNvPr>
          <p:cNvSpPr/>
          <p:nvPr/>
        </p:nvSpPr>
        <p:spPr>
          <a:xfrm>
            <a:off x="3200400" y="4914900"/>
            <a:ext cx="1524000" cy="346656"/>
          </a:xfrm>
          <a:prstGeom prst="rect">
            <a:avLst/>
          </a:prstGeom>
          <a:noFill/>
          <a:ln w="57150">
            <a:solidFill>
              <a:srgbClr val="CC0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E2138E-04C8-41EB-97A8-C838CB1C617B}"/>
              </a:ext>
            </a:extLst>
          </p:cNvPr>
          <p:cNvSpPr txBox="1"/>
          <p:nvPr/>
        </p:nvSpPr>
        <p:spPr>
          <a:xfrm>
            <a:off x="1783079" y="2253680"/>
            <a:ext cx="14721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이제는 투박한 식품보다 미래형 식단을 생각할 때이다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”</a:t>
            </a:r>
          </a:p>
        </p:txBody>
      </p:sp>
    </p:spTree>
    <p:extLst>
      <p:ext uri="{BB962C8B-B14F-4D97-AF65-F5344CB8AC3E}">
        <p14:creationId xmlns:p14="http://schemas.microsoft.com/office/powerpoint/2010/main" val="27701354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2E29C22-A421-4459-B229-671C6851114A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1-2.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제조하려는 것이 무엇인가</a:t>
            </a:r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sz="60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863547-312A-4481-B961-30A899E4BA24}"/>
              </a:ext>
            </a:extLst>
          </p:cNvPr>
          <p:cNvSpPr txBox="1"/>
          <p:nvPr/>
        </p:nvSpPr>
        <p:spPr>
          <a:xfrm>
            <a:off x="1295400" y="2253680"/>
            <a:ext cx="143419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제품명 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면역력 증진을 위한 병아리콩 두유 시리얼</a:t>
            </a:r>
            <a:endParaRPr lang="en-US" altLang="ko-KR" sz="48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8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특이점 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손쉽게 구할 수 있는 물만을 이용한 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800" b="1">
                <a:solidFill>
                  <a:srgbClr val="F5F5F5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800" b="1">
                <a:solidFill>
                  <a:srgbClr val="F5F5F5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특이점 </a:t>
            </a:r>
            <a:r>
              <a:rPr lang="en-US" altLang="ko-KR" sz="4800" b="1">
                <a:solidFill>
                  <a:srgbClr val="F5F5F5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간편 제조</a:t>
            </a:r>
            <a:endParaRPr lang="en-US" altLang="ko-KR" sz="48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9024EBB-C6B9-49FD-B395-D470A3F3CD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53" b="24568"/>
          <a:stretch/>
        </p:blipFill>
        <p:spPr>
          <a:xfrm>
            <a:off x="13716000" y="6081888"/>
            <a:ext cx="4572000" cy="42051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0628EE-AD7D-4998-B61D-536B44F1D254}"/>
              </a:ext>
            </a:extLst>
          </p:cNvPr>
          <p:cNvSpPr txBox="1"/>
          <p:nvPr/>
        </p:nvSpPr>
        <p:spPr>
          <a:xfrm>
            <a:off x="2209800" y="5883176"/>
            <a:ext cx="1356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b="1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7200" b="1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72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「 </a:t>
            </a:r>
            <a:r>
              <a:rPr lang="ko-KR" altLang="en-US" sz="7200">
                <a:solidFill>
                  <a:srgbClr val="660033"/>
                </a:solidFill>
                <a:latin typeface="배달의민족 을지로체 TTF" panose="020B0600000101010101" pitchFamily="50" charset="-127"/>
                <a:ea typeface="배달의민족 을지로체 TTF" panose="020B0600000101010101" pitchFamily="50" charset="-127"/>
              </a:rPr>
              <a:t>아침먹기엔 시간을 절약하고픈</a:t>
            </a:r>
            <a:endParaRPr lang="en-US" altLang="ko-KR" sz="7200">
              <a:solidFill>
                <a:srgbClr val="660033"/>
              </a:solidFill>
              <a:latin typeface="배달의민족 을지로체 TTF" panose="020B0600000101010101" pitchFamily="50" charset="-127"/>
              <a:ea typeface="배달의민족 을지로체 TTF" panose="020B0600000101010101" pitchFamily="50" charset="-127"/>
            </a:endParaRPr>
          </a:p>
          <a:p>
            <a:r>
              <a:rPr lang="en-US" altLang="ko-KR" sz="7200">
                <a:solidFill>
                  <a:srgbClr val="660033"/>
                </a:solidFill>
                <a:latin typeface="배달의민족 을지로체 TTF" panose="020B0600000101010101" pitchFamily="50" charset="-127"/>
                <a:ea typeface="배달의민족 을지로체 TTF" panose="020B0600000101010101" pitchFamily="50" charset="-127"/>
              </a:rPr>
              <a:t>      </a:t>
            </a:r>
            <a:r>
              <a:rPr lang="ko-KR" altLang="en-US" sz="7200">
                <a:solidFill>
                  <a:srgbClr val="660033"/>
                </a:solidFill>
                <a:latin typeface="배달의민족 을지로체 TTF" panose="020B0600000101010101" pitchFamily="50" charset="-127"/>
                <a:ea typeface="배달의민족 을지로체 TTF" panose="020B0600000101010101" pitchFamily="50" charset="-127"/>
              </a:rPr>
              <a:t>바쁜 </a:t>
            </a:r>
            <a:r>
              <a:rPr lang="ko-KR" altLang="en-US" sz="7200" dirty="0">
                <a:solidFill>
                  <a:srgbClr val="660033"/>
                </a:solidFill>
                <a:latin typeface="배달의민족 을지로체 TTF" panose="020B0600000101010101" pitchFamily="50" charset="-127"/>
                <a:ea typeface="배달의민족 을지로체 TTF" panose="020B0600000101010101" pitchFamily="50" charset="-127"/>
              </a:rPr>
              <a:t>현대인을 겨냥한 </a:t>
            </a:r>
            <a:r>
              <a:rPr lang="ko-KR" altLang="en-US" sz="7200">
                <a:solidFill>
                  <a:srgbClr val="660033"/>
                </a:solidFill>
                <a:latin typeface="배달의민족 을지로체 TTF" panose="020B0600000101010101" pitchFamily="50" charset="-127"/>
                <a:ea typeface="배달의민족 을지로체 TTF" panose="020B0600000101010101" pitchFamily="50" charset="-127"/>
              </a:rPr>
              <a:t>제품 </a:t>
            </a:r>
            <a:r>
              <a:rPr lang="ko-KR" altLang="en-US" sz="66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」</a:t>
            </a:r>
            <a:endParaRPr lang="ko-KR" altLang="en-US" sz="6600" dirty="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9272400-33A9-4CAC-8FB9-6962B9E5D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6438901"/>
            <a:ext cx="101836" cy="76200"/>
          </a:xfrm>
          <a:prstGeom prst="rect">
            <a:avLst/>
          </a:prstGeom>
        </p:spPr>
      </p:pic>
      <p:pic>
        <p:nvPicPr>
          <p:cNvPr id="7" name="Group 39">
            <a:extLst>
              <a:ext uri="{FF2B5EF4-FFF2-40B4-BE49-F238E27FC236}">
                <a16:creationId xmlns:a16="http://schemas.microsoft.com/office/drawing/2014/main" id="{8417330A-245A-40BE-9A91-769E9E93B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6349565"/>
            <a:ext cx="1828800" cy="3518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2E29C22-A421-4459-B229-671C6851114A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1-2.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제조하려는 것이 무엇인가</a:t>
            </a:r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sz="60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609B004-FBE0-41A0-8DF5-EBE6210D8D45}"/>
              </a:ext>
            </a:extLst>
          </p:cNvPr>
          <p:cNvSpPr/>
          <p:nvPr/>
        </p:nvSpPr>
        <p:spPr>
          <a:xfrm>
            <a:off x="-17929" y="1646818"/>
            <a:ext cx="18272760" cy="8620499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4B167035-8720-4552-8BAE-712EDC1ADBB2}"/>
              </a:ext>
            </a:extLst>
          </p:cNvPr>
          <p:cNvGrpSpPr/>
          <p:nvPr/>
        </p:nvGrpSpPr>
        <p:grpSpPr>
          <a:xfrm>
            <a:off x="8185429" y="3390899"/>
            <a:ext cx="11474171" cy="6019801"/>
            <a:chOff x="1981199" y="4324319"/>
            <a:chExt cx="10112829" cy="5162461"/>
          </a:xfrm>
          <a:noFill/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F1C60FE-0A89-4300-A768-5D1E7A4F346E}"/>
                </a:ext>
              </a:extLst>
            </p:cNvPr>
            <p:cNvSpPr txBox="1"/>
            <p:nvPr/>
          </p:nvSpPr>
          <p:spPr>
            <a:xfrm>
              <a:off x="4303546" y="4324319"/>
              <a:ext cx="1447800" cy="221599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380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“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6EE4BFB-7725-4763-9B58-6685760789BA}"/>
                </a:ext>
              </a:extLst>
            </p:cNvPr>
            <p:cNvSpPr txBox="1"/>
            <p:nvPr/>
          </p:nvSpPr>
          <p:spPr>
            <a:xfrm>
              <a:off x="1981199" y="4914900"/>
              <a:ext cx="10112829" cy="292976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5400" b="1">
                  <a:solidFill>
                    <a:srgbClr val="96004B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면역력 증진</a:t>
              </a:r>
              <a:r>
                <a:rPr lang="ko-KR" altLang="en-US" sz="5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과</a:t>
              </a:r>
              <a:r>
                <a:rPr lang="ko-KR" altLang="en-US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/>
              </a:r>
              <a:br>
                <a:rPr lang="en-US" altLang="ko-KR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</a:br>
              <a:r>
                <a:rPr lang="ko-KR" altLang="en-US" sz="5400" b="1">
                  <a:solidFill>
                    <a:srgbClr val="96004B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휴대성</a:t>
              </a:r>
              <a:r>
                <a:rPr lang="ko-KR" altLang="en-US" sz="5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과 </a:t>
              </a:r>
              <a:r>
                <a:rPr lang="ko-KR" altLang="en-US" sz="5400" b="1">
                  <a:solidFill>
                    <a:srgbClr val="96004B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편리성</a:t>
              </a:r>
              <a:r>
                <a:rPr lang="ko-KR" altLang="en-US" sz="5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을</a:t>
              </a:r>
              <a:r>
                <a:rPr lang="ko-KR" altLang="en-US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</a:t>
              </a:r>
              <a:r>
                <a:rPr lang="en-US" altLang="ko-KR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/>
              </a:r>
              <a:br>
                <a:rPr lang="en-US" altLang="ko-KR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</a:br>
              <a:r>
                <a:rPr lang="ko-KR" altLang="en-US" sz="5400" b="1">
                  <a:solidFill>
                    <a:srgbClr val="96004B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충족</a:t>
              </a:r>
              <a:r>
                <a:rPr lang="ko-KR" altLang="en-US" sz="5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시킨</a:t>
              </a:r>
              <a:r>
                <a:rPr lang="ko-KR" altLang="en-US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/>
              </a:r>
              <a:br>
                <a:rPr lang="en-US" altLang="ko-KR" sz="5400" b="1">
                  <a:solidFill>
                    <a:srgbClr val="CF635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</a:br>
              <a:r>
                <a:rPr lang="ko-KR" altLang="en-US" sz="5400" b="1">
                  <a:solidFill>
                    <a:srgbClr val="96004B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두유 분말 시리얼</a:t>
              </a:r>
              <a:endParaRPr lang="ko-KR" altLang="en-US" sz="5400">
                <a:solidFill>
                  <a:srgbClr val="96004B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1AB1DE9-A55B-40E1-BDDF-74C05BAE4495}"/>
                </a:ext>
              </a:extLst>
            </p:cNvPr>
            <p:cNvSpPr txBox="1"/>
            <p:nvPr/>
          </p:nvSpPr>
          <p:spPr>
            <a:xfrm>
              <a:off x="9303042" y="7270789"/>
              <a:ext cx="1447800" cy="221599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380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”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1918B520-8112-4D93-A4C4-5B4544145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552700"/>
            <a:ext cx="8853452" cy="6624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7455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화면 녹화 6">
            <a:hlinkClick r:id="" action="ppaction://media"/>
            <a:extLst>
              <a:ext uri="{FF2B5EF4-FFF2-40B4-BE49-F238E27FC236}">
                <a16:creationId xmlns:a16="http://schemas.microsoft.com/office/drawing/2014/main" id="{BAC3932F-2382-4F74-A2FE-E3E395817CE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609.555500000000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96600" y="2628900"/>
            <a:ext cx="6426645" cy="4995912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87CDF8-4B15-4EBB-9F15-F06283888AD7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1-2.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제조하려는 것이 무엇인가</a:t>
            </a:r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sz="60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730EB8-2643-4662-BFA9-E697C9E579A0}"/>
              </a:ext>
            </a:extLst>
          </p:cNvPr>
          <p:cNvSpPr txBox="1"/>
          <p:nvPr/>
        </p:nvSpPr>
        <p:spPr>
          <a:xfrm>
            <a:off x="1081087" y="2095500"/>
            <a:ext cx="9753600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질소 포장 </a:t>
            </a:r>
            <a:r>
              <a:rPr lang="ko-KR" altLang="en-US" sz="4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지퍼백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→ </a:t>
            </a:r>
            <a:r>
              <a:rPr lang="ko-KR" altLang="en-US" sz="4000" b="1" dirty="0">
                <a:solidFill>
                  <a:srgbClr val="7A003D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간편함</a:t>
            </a:r>
            <a:endParaRPr lang="en-US" altLang="ko-KR" sz="4000" b="1" dirty="0">
              <a:solidFill>
                <a:srgbClr val="7A003D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용기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하단 스탠드형 </a:t>
            </a:r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→ </a:t>
            </a:r>
            <a:r>
              <a:rPr lang="ko-KR" altLang="en-US" sz="4000" b="1">
                <a:solidFill>
                  <a:srgbClr val="7A003D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안전성 향상</a:t>
            </a:r>
            <a:endParaRPr lang="en-US" altLang="ko-KR" sz="4800" b="1" i="1" dirty="0">
              <a:solidFill>
                <a:srgbClr val="7A003D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용기의 부피 최소화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→ </a:t>
            </a:r>
            <a:r>
              <a:rPr lang="ko-KR" altLang="en-US" sz="4000" b="1">
                <a:solidFill>
                  <a:srgbClr val="7A003D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휴대성 향상</a:t>
            </a:r>
            <a:endParaRPr lang="en-US" altLang="ko-KR" sz="4000" b="1" dirty="0">
              <a:solidFill>
                <a:srgbClr val="7A003D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접이식 숟가락 사용</a:t>
            </a:r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→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4000" b="1">
                <a:solidFill>
                  <a:srgbClr val="7A003D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부피 최소화</a:t>
            </a:r>
            <a:endParaRPr lang="en-US" altLang="ko-KR" sz="4000" b="1" dirty="0">
              <a:solidFill>
                <a:srgbClr val="7A003D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가로의 길이를 길게</a:t>
            </a:r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떠먹기 간편함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→ </a:t>
            </a:r>
            <a:r>
              <a:rPr lang="ko-KR" altLang="en-US" sz="4000" b="1" dirty="0">
                <a:solidFill>
                  <a:srgbClr val="7A003D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가라앉은 내용물까지 섭취가능</a:t>
            </a:r>
            <a:endParaRPr lang="en-US" altLang="ko-KR" sz="4000" b="1" dirty="0">
              <a:solidFill>
                <a:srgbClr val="7A003D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ko-KR" sz="4000" b="1" dirty="0">
              <a:solidFill>
                <a:srgbClr val="CF9C5E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490D39-6168-44A3-BBD3-0B4A62C4856E}"/>
              </a:ext>
            </a:extLst>
          </p:cNvPr>
          <p:cNvSpPr txBox="1"/>
          <p:nvPr/>
        </p:nvSpPr>
        <p:spPr>
          <a:xfrm>
            <a:off x="10941843" y="7901374"/>
            <a:ext cx="6296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예시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 두유 시리얼 용기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83215AD-F8E4-4E48-B137-1DA4D2249B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6112" y="2552700"/>
            <a:ext cx="6567488" cy="514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032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3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00618C0-5E7D-4379-9F98-8A9BD8D68FCE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1-2.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제조하려는 것이 무엇인가</a:t>
            </a:r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sz="6000">
              <a:solidFill>
                <a:srgbClr val="6600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7" name="화면 녹화 6">
            <a:hlinkClick r:id="" action="ppaction://media"/>
            <a:extLst>
              <a:ext uri="{FF2B5EF4-FFF2-40B4-BE49-F238E27FC236}">
                <a16:creationId xmlns:a16="http://schemas.microsoft.com/office/drawing/2014/main" id="{FE58C558-E387-4E91-9C8F-B4DDF4A2356E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609.555500000000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76500" y="2095500"/>
            <a:ext cx="13335000" cy="7300784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17572869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Tm="51641">
        <p159:morph option="byObject"/>
      </p:transition>
    </mc:Choice>
    <mc:Fallback>
      <p:transition spd="slow" advTm="516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2B3FDAC-2D88-462F-9705-D4A15A64A385}"/>
              </a:ext>
            </a:extLst>
          </p:cNvPr>
          <p:cNvSpPr txBox="1"/>
          <p:nvPr/>
        </p:nvSpPr>
        <p:spPr>
          <a:xfrm>
            <a:off x="1524001" y="2095500"/>
            <a:ext cx="8153399" cy="4622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이소플라본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항산화작용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갱년기 장애에 효과적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월경 전 </a:t>
            </a:r>
            <a:r>
              <a:rPr lang="ko-KR" altLang="en-US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증후근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개선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골다공증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노인성 골절에 효과적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고지혈증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고혈압 등을 예방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75BDE9-DFFF-4435-BC0A-77DF48F68921}"/>
              </a:ext>
            </a:extLst>
          </p:cNvPr>
          <p:cNvSpPr txBox="1"/>
          <p:nvPr/>
        </p:nvSpPr>
        <p:spPr>
          <a:xfrm>
            <a:off x="9677400" y="2095500"/>
            <a:ext cx="8153399" cy="2406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알긴산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신진대사를 원활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혈색이 좋아짐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BDD1D5-2084-4B54-9800-17EF2953990B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1-3.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 성분 및 효능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580CD4-6EA0-4EA6-B986-DF621FC94413}"/>
              </a:ext>
            </a:extLst>
          </p:cNvPr>
          <p:cNvSpPr txBox="1"/>
          <p:nvPr/>
        </p:nvSpPr>
        <p:spPr>
          <a:xfrm>
            <a:off x="1554481" y="6896100"/>
            <a:ext cx="6004559" cy="2406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사포닌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종양의 성장 억제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암 예방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86C3A6-69E3-43F5-A7AF-B81EEAABA6CA}"/>
              </a:ext>
            </a:extLst>
          </p:cNvPr>
          <p:cNvSpPr txBox="1"/>
          <p:nvPr/>
        </p:nvSpPr>
        <p:spPr>
          <a:xfrm>
            <a:off x="9677400" y="4865132"/>
            <a:ext cx="9144000" cy="1668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불용성 식이섬유</a:t>
            </a: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변비 개선 및 신진대사 균형 유지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3AFC90-CACF-40E6-AD75-F8F5182E4139}"/>
              </a:ext>
            </a:extLst>
          </p:cNvPr>
          <p:cNvSpPr txBox="1"/>
          <p:nvPr/>
        </p:nvSpPr>
        <p:spPr>
          <a:xfrm>
            <a:off x="9677400" y="6896100"/>
            <a:ext cx="9525000" cy="1668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철분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   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피로개선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빈혈에 좋음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82393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2B3FDAC-2D88-462F-9705-D4A15A64A385}"/>
              </a:ext>
            </a:extLst>
          </p:cNvPr>
          <p:cNvSpPr txBox="1"/>
          <p:nvPr/>
        </p:nvSpPr>
        <p:spPr>
          <a:xfrm>
            <a:off x="990600" y="2095500"/>
            <a:ext cx="8153399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통밀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항암 및 치매예방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노화예방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진정작용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Vit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C,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E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→ 항산화 성분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75BDE9-DFFF-4435-BC0A-77DF48F68921}"/>
              </a:ext>
            </a:extLst>
          </p:cNvPr>
          <p:cNvSpPr txBox="1"/>
          <p:nvPr/>
        </p:nvSpPr>
        <p:spPr>
          <a:xfrm>
            <a:off x="9143999" y="2095500"/>
            <a:ext cx="8153399" cy="3145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보리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항산화 작용 → 노화방지 및 면역력 강화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판토텐산 → 질병 예방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콜레스테롤 억제 → 성인병 예방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BDD1D5-2084-4B54-9800-17EF2953990B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1-3. </a:t>
            </a:r>
            <a:r>
              <a:rPr lang="ko-KR" altLang="en-US" sz="6000">
                <a:solidFill>
                  <a:srgbClr val="6600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오곡 성분 및 효능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580CD4-6EA0-4EA6-B986-DF621FC94413}"/>
              </a:ext>
            </a:extLst>
          </p:cNvPr>
          <p:cNvSpPr txBox="1"/>
          <p:nvPr/>
        </p:nvSpPr>
        <p:spPr>
          <a:xfrm>
            <a:off x="1021080" y="6059960"/>
            <a:ext cx="7894319" cy="3145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현미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피트산 → 중금속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유해물질 배출에 도움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피토스테롤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리놀렌산 → 동맥경화 예방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가바 → 인슐린 조절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86C3A6-69E3-43F5-A7AF-B81EEAABA6CA}"/>
              </a:ext>
            </a:extLst>
          </p:cNvPr>
          <p:cNvSpPr txBox="1"/>
          <p:nvPr/>
        </p:nvSpPr>
        <p:spPr>
          <a:xfrm>
            <a:off x="9143999" y="5321296"/>
            <a:ext cx="9144000" cy="3884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귀리</a:t>
            </a: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낮은 열량과 지방</a:t>
            </a:r>
            <a:r>
              <a:rPr lang="en-US" altLang="ko-KR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식이섬유와 단백질 풍부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콜레스테롤 저하 및 혈액 순환 촉진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면역기능 활성화</a:t>
            </a:r>
            <a:endParaRPr lang="en-US" altLang="ko-KR" sz="32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ct val="150000"/>
              </a:lnSpc>
              <a:buFontTx/>
              <a:buChar char="-"/>
            </a:pP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당뇨 및 암 예방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7155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CB8456D4-6CE4-42A7-A78A-ABF85AA7A885}"/>
              </a:ext>
            </a:extLst>
          </p:cNvPr>
          <p:cNvSpPr txBox="1"/>
          <p:nvPr/>
        </p:nvSpPr>
        <p:spPr>
          <a:xfrm>
            <a:off x="4418187" y="4481781"/>
            <a:ext cx="9451626" cy="132343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ko-KR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2-1. </a:t>
            </a:r>
            <a:r>
              <a:rPr lang="ko-KR" altLang="en-US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시리얼 가공 공정</a:t>
            </a:r>
            <a:endParaRPr lang="en-US" altLang="ko-KR" sz="8000" b="1" spc="-300">
              <a:solidFill>
                <a:schemeClr val="bg1">
                  <a:lumMod val="9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08F96D-D7A2-47D4-B364-9DB493264257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3A57510-DCA8-426E-B98F-641421CD114C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>
            <a:solidFill>
              <a:srgbClr val="F5F5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05136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7339EC2-67DC-48C4-9AD7-F4536AF616A2}"/>
              </a:ext>
            </a:extLst>
          </p:cNvPr>
          <p:cNvSpPr txBox="1"/>
          <p:nvPr/>
        </p:nvSpPr>
        <p:spPr>
          <a:xfrm>
            <a:off x="1219200" y="1790700"/>
            <a:ext cx="1600199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5400" b="1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오곡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귀리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통밀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보리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현미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b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• 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동일한 비율로 혼합하여 마쇄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• 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 두유 추출 후 생기는 비지를 구워 시리얼 당 코팅과정에서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혼합하여 재료를 버리는 것 없이 전체적으로 활용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b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→ 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활용도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및 경제성 고려</a:t>
            </a:r>
            <a:endParaRPr lang="en-US" altLang="ko-KR" sz="48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2-1.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재료 구성</a:t>
            </a:r>
          </a:p>
        </p:txBody>
      </p:sp>
    </p:spTree>
    <p:extLst>
      <p:ext uri="{BB962C8B-B14F-4D97-AF65-F5344CB8AC3E}">
        <p14:creationId xmlns:p14="http://schemas.microsoft.com/office/powerpoint/2010/main" val="9410519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9A2BBBF-752B-48DD-A472-1BEC35950B00}"/>
              </a:ext>
            </a:extLst>
          </p:cNvPr>
          <p:cNvSpPr txBox="1"/>
          <p:nvPr/>
        </p:nvSpPr>
        <p:spPr>
          <a:xfrm>
            <a:off x="1295401" y="2019300"/>
            <a:ext cx="16001999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5400" b="1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</a:t>
            </a:r>
            <a:r>
              <a:rPr lang="ko-KR" altLang="en-US" sz="5400" b="1" dirty="0" err="1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압출성형기란</a:t>
            </a:r>
            <a:r>
              <a:rPr lang="en-US" altLang="ko-KR" sz="5400" b="1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팽창시킨 스낵 식품이나 시리얼 등 제조에 사용되는 기술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혼합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가열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전단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성형 등 단시간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(1-2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 성형기 내에서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일어나는 가공 기술</a:t>
            </a:r>
            <a:endParaRPr lang="en-US" altLang="ko-KR" sz="48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5400" b="1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 dirty="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과정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: </a:t>
            </a:r>
            <a:r>
              <a:rPr lang="ko-KR" altLang="en-US" sz="4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원료배합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압출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건조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코팅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포장 </a:t>
            </a:r>
            <a:r>
              <a:rPr lang="en-US" altLang="ko-KR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출하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2-2.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가공원리 및 이점</a:t>
            </a:r>
          </a:p>
        </p:txBody>
      </p:sp>
    </p:spTree>
    <p:extLst>
      <p:ext uri="{BB962C8B-B14F-4D97-AF65-F5344CB8AC3E}">
        <p14:creationId xmlns:p14="http://schemas.microsoft.com/office/powerpoint/2010/main" val="2329207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2-2.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가공원리 및 이점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F63FD2-5C81-4831-B2CA-5D405D137851}"/>
              </a:ext>
            </a:extLst>
          </p:cNvPr>
          <p:cNvSpPr txBox="1"/>
          <p:nvPr/>
        </p:nvSpPr>
        <p:spPr>
          <a:xfrm>
            <a:off x="1295401" y="2248375"/>
            <a:ext cx="16001999" cy="691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압출성형기의 장점</a:t>
            </a:r>
            <a:endParaRPr lang="en-US" altLang="ko-KR" sz="4000" b="1">
              <a:solidFill>
                <a:srgbClr val="70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고생산성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자동화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비교적 공정이 간단하며 연속적인 압출 방법으로 높고 빠른 생산효율 보장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저비용 및 노동력 감소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다목적성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틀 교체 및 조건 조작으로 다양한 스낵 가공 및 생산 가능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친환경적 공정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수분함량이 낮은 식품을 가공하는 방법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b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    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폐수가 발생하지 않아 폐수처리나 환경오염 문제가 적음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86303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219D60D-E2C7-451B-A06B-DD6BB64CC172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 과정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E03D9B-DA52-4292-B880-F608884B7898}"/>
              </a:ext>
            </a:extLst>
          </p:cNvPr>
          <p:cNvSpPr txBox="1"/>
          <p:nvPr/>
        </p:nvSpPr>
        <p:spPr>
          <a:xfrm>
            <a:off x="1888800" y="3619500"/>
            <a:ext cx="6997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원료 배합 과정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13" name="화면 녹화 1">
            <a:hlinkClick r:id="" action="ppaction://media"/>
            <a:extLst>
              <a:ext uri="{FF2B5EF4-FFF2-40B4-BE49-F238E27FC236}">
                <a16:creationId xmlns:a16="http://schemas.microsoft.com/office/drawing/2014/main" id="{72CBF3A0-E4BF-40B7-8FDA-0466AC68A740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5226" end="1437.614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88800" y="4557982"/>
            <a:ext cx="7560000" cy="437918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09B8291-668C-4ABE-AADF-DB0F4C3CC7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9800" y="1562100"/>
            <a:ext cx="7454870" cy="209921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1405215-1272-4C0F-A90B-7E726BDC4A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4352" r="83646" b="7672"/>
          <a:stretch/>
        </p:blipFill>
        <p:spPr>
          <a:xfrm>
            <a:off x="11506200" y="4557982"/>
            <a:ext cx="4267200" cy="4379180"/>
          </a:xfrm>
          <a:prstGeom prst="rect">
            <a:avLst/>
          </a:prstGeom>
        </p:spPr>
      </p:pic>
      <p:cxnSp>
        <p:nvCxnSpPr>
          <p:cNvPr id="7" name="직선 화살표 연결선 6">
            <a:extLst>
              <a:ext uri="{FF2B5EF4-FFF2-40B4-BE49-F238E27FC236}">
                <a16:creationId xmlns:a16="http://schemas.microsoft.com/office/drawing/2014/main" id="{60C503FC-7AF3-4850-81BA-773349844411}"/>
              </a:ext>
            </a:extLst>
          </p:cNvPr>
          <p:cNvCxnSpPr>
            <a:cxnSpLocks/>
          </p:cNvCxnSpPr>
          <p:nvPr/>
        </p:nvCxnSpPr>
        <p:spPr>
          <a:xfrm>
            <a:off x="10210800" y="2705100"/>
            <a:ext cx="2362200" cy="3276600"/>
          </a:xfrm>
          <a:prstGeom prst="straightConnector1">
            <a:avLst/>
          </a:prstGeom>
          <a:ln w="76200">
            <a:solidFill>
              <a:srgbClr val="0000FF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91B68B1-CD6D-407D-9204-263750F86A3F}"/>
              </a:ext>
            </a:extLst>
          </p:cNvPr>
          <p:cNvSpPr txBox="1"/>
          <p:nvPr/>
        </p:nvSpPr>
        <p:spPr>
          <a:xfrm>
            <a:off x="898071" y="2160539"/>
            <a:ext cx="14341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 성형기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(screw extruder)</a:t>
            </a:r>
          </a:p>
        </p:txBody>
      </p:sp>
    </p:spTree>
    <p:extLst>
      <p:ext uri="{BB962C8B-B14F-4D97-AF65-F5344CB8AC3E}">
        <p14:creationId xmlns:p14="http://schemas.microsoft.com/office/powerpoint/2010/main" val="41552499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5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DE2D83-C3C2-496A-A78E-D26FBC9565E7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 과정</a:t>
            </a: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A80E8B03-33CA-4BB1-A4C8-D48E57433A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02" t="25534" r="69044" b="6489"/>
          <a:stretch/>
        </p:blipFill>
        <p:spPr>
          <a:xfrm>
            <a:off x="11506200" y="4557982"/>
            <a:ext cx="4267200" cy="4379180"/>
          </a:xfrm>
          <a:prstGeom prst="rect">
            <a:avLst/>
          </a:prstGeom>
        </p:spPr>
      </p:pic>
      <p:pic>
        <p:nvPicPr>
          <p:cNvPr id="12" name="화면 녹화 9">
            <a:hlinkClick r:id="" action="ppaction://media"/>
            <a:extLst>
              <a:ext uri="{FF2B5EF4-FFF2-40B4-BE49-F238E27FC236}">
                <a16:creationId xmlns:a16="http://schemas.microsoft.com/office/drawing/2014/main" id="{0E751B37-B772-45ED-8B69-12E109073C82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280" end="16931.882"/>
                </p14:media>
              </p:ext>
            </p:extLst>
          </p:nvPr>
        </p:nvPicPr>
        <p:blipFill rotWithShape="1">
          <a:blip r:embed="rId5"/>
          <a:srcRect l="13206"/>
          <a:stretch/>
        </p:blipFill>
        <p:spPr>
          <a:xfrm>
            <a:off x="1905000" y="4574320"/>
            <a:ext cx="7560000" cy="437918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A26824C-102F-429B-B999-9F79747B6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1562100"/>
            <a:ext cx="7454870" cy="2099211"/>
          </a:xfrm>
          <a:prstGeom prst="rect">
            <a:avLst/>
          </a:prstGeom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855C2D9-DC8B-4F92-B6BE-FC01C065D887}"/>
              </a:ext>
            </a:extLst>
          </p:cNvPr>
          <p:cNvCxnSpPr>
            <a:cxnSpLocks/>
          </p:cNvCxnSpPr>
          <p:nvPr/>
        </p:nvCxnSpPr>
        <p:spPr>
          <a:xfrm>
            <a:off x="11353800" y="2479516"/>
            <a:ext cx="1676400" cy="3349784"/>
          </a:xfrm>
          <a:prstGeom prst="straightConnector1">
            <a:avLst/>
          </a:prstGeom>
          <a:ln w="76200">
            <a:solidFill>
              <a:srgbClr val="0000FF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A3F78BC7-696D-4919-850E-45A73114D1BE}"/>
              </a:ext>
            </a:extLst>
          </p:cNvPr>
          <p:cNvSpPr txBox="1"/>
          <p:nvPr/>
        </p:nvSpPr>
        <p:spPr>
          <a:xfrm>
            <a:off x="1905000" y="3619500"/>
            <a:ext cx="6997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압출 과정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B63E09-B0DC-414E-BA42-81F7E7603E99}"/>
              </a:ext>
            </a:extLst>
          </p:cNvPr>
          <p:cNvSpPr txBox="1"/>
          <p:nvPr/>
        </p:nvSpPr>
        <p:spPr>
          <a:xfrm>
            <a:off x="898071" y="2160539"/>
            <a:ext cx="14341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 성형기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(screw extruder)</a:t>
            </a:r>
          </a:p>
        </p:txBody>
      </p:sp>
    </p:spTree>
    <p:extLst>
      <p:ext uri="{BB962C8B-B14F-4D97-AF65-F5344CB8AC3E}">
        <p14:creationId xmlns:p14="http://schemas.microsoft.com/office/powerpoint/2010/main" val="7149899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DE2D83-C3C2-496A-A78E-D26FBC9565E7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 과정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D70403DB-C8E2-4B5F-8ACD-2EDF99C90E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094" t="25855" r="63552" b="6168"/>
          <a:stretch/>
        </p:blipFill>
        <p:spPr>
          <a:xfrm>
            <a:off x="11506200" y="4557982"/>
            <a:ext cx="4267200" cy="4379180"/>
          </a:xfrm>
          <a:prstGeom prst="rect">
            <a:avLst/>
          </a:prstGeom>
        </p:spPr>
      </p:pic>
      <p:pic>
        <p:nvPicPr>
          <p:cNvPr id="15" name="화면 녹화 15">
            <a:hlinkClick r:id="" action="ppaction://media"/>
            <a:extLst>
              <a:ext uri="{FF2B5EF4-FFF2-40B4-BE49-F238E27FC236}">
                <a16:creationId xmlns:a16="http://schemas.microsoft.com/office/drawing/2014/main" id="{1E4D849C-8920-42F7-A329-DCB9B374A5B2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10" end="2394.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21200" y="4574320"/>
            <a:ext cx="7560000" cy="437918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A26824C-102F-429B-B999-9F79747B6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1562100"/>
            <a:ext cx="7454870" cy="2099211"/>
          </a:xfrm>
          <a:prstGeom prst="rect">
            <a:avLst/>
          </a:prstGeom>
        </p:spPr>
      </p:pic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DEAEE007-E2B8-4155-8C03-D7414060D354}"/>
              </a:ext>
            </a:extLst>
          </p:cNvPr>
          <p:cNvCxnSpPr>
            <a:cxnSpLocks/>
          </p:cNvCxnSpPr>
          <p:nvPr/>
        </p:nvCxnSpPr>
        <p:spPr>
          <a:xfrm>
            <a:off x="12039600" y="2628900"/>
            <a:ext cx="1981200" cy="3352800"/>
          </a:xfrm>
          <a:prstGeom prst="straightConnector1">
            <a:avLst/>
          </a:prstGeom>
          <a:ln w="76200">
            <a:solidFill>
              <a:srgbClr val="0000FF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E39EE760-9A8B-4BEF-B395-BCD0E10E79D1}"/>
              </a:ext>
            </a:extLst>
          </p:cNvPr>
          <p:cNvSpPr txBox="1"/>
          <p:nvPr/>
        </p:nvSpPr>
        <p:spPr>
          <a:xfrm>
            <a:off x="1905000" y="3619500"/>
            <a:ext cx="6997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팽화 및 절단 과정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BCDFC4-B204-4692-B539-0FA4E993DCCA}"/>
              </a:ext>
            </a:extLst>
          </p:cNvPr>
          <p:cNvSpPr txBox="1"/>
          <p:nvPr/>
        </p:nvSpPr>
        <p:spPr>
          <a:xfrm>
            <a:off x="898071" y="2160539"/>
            <a:ext cx="14341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 성형기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(screw extruder)</a:t>
            </a:r>
          </a:p>
        </p:txBody>
      </p:sp>
    </p:spTree>
    <p:extLst>
      <p:ext uri="{BB962C8B-B14F-4D97-AF65-F5344CB8AC3E}">
        <p14:creationId xmlns:p14="http://schemas.microsoft.com/office/powerpoint/2010/main" val="11589069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9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DE2D83-C3C2-496A-A78E-D26FBC9565E7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 과정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2C43E97E-D6CA-4C42-B2CC-7790CABC69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695" t="26820" r="41951" b="5203"/>
          <a:stretch/>
        </p:blipFill>
        <p:spPr>
          <a:xfrm>
            <a:off x="11506200" y="4557982"/>
            <a:ext cx="4267200" cy="437918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5EB1955-41C3-41C9-AEC3-6F76BC486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1562100"/>
            <a:ext cx="7454870" cy="2099211"/>
          </a:xfrm>
          <a:prstGeom prst="rect">
            <a:avLst/>
          </a:prstGeom>
        </p:spPr>
      </p:pic>
      <p:pic>
        <p:nvPicPr>
          <p:cNvPr id="21" name="화면 녹화 20">
            <a:hlinkClick r:id="" action="ppaction://media"/>
            <a:extLst>
              <a:ext uri="{FF2B5EF4-FFF2-40B4-BE49-F238E27FC236}">
                <a16:creationId xmlns:a16="http://schemas.microsoft.com/office/drawing/2014/main" id="{0318086E-0E96-4898-B7C7-FADBDBBF7CB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764" end="474.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21200" y="4574320"/>
            <a:ext cx="7560000" cy="437918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A26824C-102F-429B-B999-9F79747B6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1562100"/>
            <a:ext cx="7454870" cy="2099211"/>
          </a:xfrm>
          <a:prstGeom prst="rect">
            <a:avLst/>
          </a:prstGeom>
        </p:spPr>
      </p:pic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12B20512-D376-4742-95AA-0B7D1EAC19FC}"/>
              </a:ext>
            </a:extLst>
          </p:cNvPr>
          <p:cNvCxnSpPr>
            <a:cxnSpLocks/>
          </p:cNvCxnSpPr>
          <p:nvPr/>
        </p:nvCxnSpPr>
        <p:spPr>
          <a:xfrm>
            <a:off x="13182600" y="2628900"/>
            <a:ext cx="0" cy="3048000"/>
          </a:xfrm>
          <a:prstGeom prst="straightConnector1">
            <a:avLst/>
          </a:prstGeom>
          <a:ln w="76200">
            <a:solidFill>
              <a:srgbClr val="0000FF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05C618F-3FEB-4170-A2E7-EDAA2BC1F337}"/>
              </a:ext>
            </a:extLst>
          </p:cNvPr>
          <p:cNvSpPr txBox="1"/>
          <p:nvPr/>
        </p:nvSpPr>
        <p:spPr>
          <a:xfrm>
            <a:off x="1905000" y="3619500"/>
            <a:ext cx="6997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건조 과정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DB431A-0FAC-46BF-8D46-0E5141BC6EEC}"/>
              </a:ext>
            </a:extLst>
          </p:cNvPr>
          <p:cNvSpPr txBox="1"/>
          <p:nvPr/>
        </p:nvSpPr>
        <p:spPr>
          <a:xfrm>
            <a:off x="898071" y="2160539"/>
            <a:ext cx="14341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 성형기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(screw extruder)</a:t>
            </a:r>
          </a:p>
        </p:txBody>
      </p:sp>
    </p:spTree>
    <p:extLst>
      <p:ext uri="{BB962C8B-B14F-4D97-AF65-F5344CB8AC3E}">
        <p14:creationId xmlns:p14="http://schemas.microsoft.com/office/powerpoint/2010/main" val="13183856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5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DE2D83-C3C2-496A-A78E-D26FBC9565E7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 과정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E69B7C8-C967-4544-9083-975969E25B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248" t="25340" r="19398" b="6683"/>
          <a:stretch/>
        </p:blipFill>
        <p:spPr>
          <a:xfrm>
            <a:off x="11506200" y="4557982"/>
            <a:ext cx="4267200" cy="4379180"/>
          </a:xfrm>
          <a:prstGeom prst="rect">
            <a:avLst/>
          </a:prstGeom>
        </p:spPr>
      </p:pic>
      <p:pic>
        <p:nvPicPr>
          <p:cNvPr id="9" name="화면 녹화 3">
            <a:hlinkClick r:id="" action="ppaction://media"/>
            <a:extLst>
              <a:ext uri="{FF2B5EF4-FFF2-40B4-BE49-F238E27FC236}">
                <a16:creationId xmlns:a16="http://schemas.microsoft.com/office/drawing/2014/main" id="{828C40B0-C98B-4830-896C-606FF0ACEB3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3146.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05000" y="4566925"/>
            <a:ext cx="7601506" cy="437918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A26824C-102F-429B-B999-9F79747B6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1562100"/>
            <a:ext cx="7454870" cy="2099211"/>
          </a:xfrm>
          <a:prstGeom prst="rect">
            <a:avLst/>
          </a:prstGeom>
        </p:spPr>
      </p:pic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6F808D6F-069D-4A5D-A409-0AEF5AE63F08}"/>
              </a:ext>
            </a:extLst>
          </p:cNvPr>
          <p:cNvCxnSpPr>
            <a:cxnSpLocks/>
          </p:cNvCxnSpPr>
          <p:nvPr/>
        </p:nvCxnSpPr>
        <p:spPr>
          <a:xfrm flipH="1">
            <a:off x="13533422" y="2705100"/>
            <a:ext cx="1706578" cy="3682663"/>
          </a:xfrm>
          <a:prstGeom prst="straightConnector1">
            <a:avLst/>
          </a:prstGeom>
          <a:ln w="76200">
            <a:solidFill>
              <a:srgbClr val="0000FF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F7DFE6A9-9DDE-4CF6-AF8D-FCDBDB9DD8DC}"/>
              </a:ext>
            </a:extLst>
          </p:cNvPr>
          <p:cNvSpPr txBox="1"/>
          <p:nvPr/>
        </p:nvSpPr>
        <p:spPr>
          <a:xfrm>
            <a:off x="1930306" y="3619500"/>
            <a:ext cx="6997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전달 과정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DB86F99-B084-4CC4-916B-4B45637F9DDE}"/>
              </a:ext>
            </a:extLst>
          </p:cNvPr>
          <p:cNvSpPr txBox="1"/>
          <p:nvPr/>
        </p:nvSpPr>
        <p:spPr>
          <a:xfrm>
            <a:off x="898071" y="2160539"/>
            <a:ext cx="14341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 성형기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(screw extruder)</a:t>
            </a:r>
          </a:p>
        </p:txBody>
      </p:sp>
    </p:spTree>
    <p:extLst>
      <p:ext uri="{BB962C8B-B14F-4D97-AF65-F5344CB8AC3E}">
        <p14:creationId xmlns:p14="http://schemas.microsoft.com/office/powerpoint/2010/main" val="1124945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DE2D83-C3C2-496A-A78E-D26FBC9565E7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7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시리얼 가공 과정</a:t>
            </a:r>
          </a:p>
        </p:txBody>
      </p:sp>
      <p:pic>
        <p:nvPicPr>
          <p:cNvPr id="2" name="화면 녹화 1">
            <a:hlinkClick r:id="" action="ppaction://media"/>
            <a:extLst>
              <a:ext uri="{FF2B5EF4-FFF2-40B4-BE49-F238E27FC236}">
                <a16:creationId xmlns:a16="http://schemas.microsoft.com/office/drawing/2014/main" id="{7B0D3B4F-A88B-4B3E-805F-19082FAF0307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197.274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05000" y="4574320"/>
            <a:ext cx="7571436" cy="437918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5DB8DB9D-7EC3-4458-B048-5784F08C579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4150" t="25534" r="9496" b="6489"/>
          <a:stretch/>
        </p:blipFill>
        <p:spPr>
          <a:xfrm>
            <a:off x="11506200" y="4574320"/>
            <a:ext cx="4267200" cy="437918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A26824C-102F-429B-B999-9F79747B6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9800" y="1578438"/>
            <a:ext cx="7454870" cy="2099211"/>
          </a:xfrm>
          <a:prstGeom prst="rect">
            <a:avLst/>
          </a:prstGeom>
        </p:spPr>
      </p:pic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6395899F-15CD-4445-A213-30EB9569929A}"/>
              </a:ext>
            </a:extLst>
          </p:cNvPr>
          <p:cNvCxnSpPr>
            <a:cxnSpLocks/>
          </p:cNvCxnSpPr>
          <p:nvPr/>
        </p:nvCxnSpPr>
        <p:spPr>
          <a:xfrm flipH="1">
            <a:off x="13258800" y="2492838"/>
            <a:ext cx="2590800" cy="3124200"/>
          </a:xfrm>
          <a:prstGeom prst="straightConnector1">
            <a:avLst/>
          </a:prstGeom>
          <a:ln w="76200">
            <a:solidFill>
              <a:srgbClr val="0000FF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53508B1B-2F05-48BC-954A-D8E27590B27E}"/>
              </a:ext>
            </a:extLst>
          </p:cNvPr>
          <p:cNvSpPr txBox="1"/>
          <p:nvPr/>
        </p:nvSpPr>
        <p:spPr>
          <a:xfrm>
            <a:off x="1930306" y="3619500"/>
            <a:ext cx="6997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6)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코팅 과정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389DA9-BBF8-4EB9-B554-6796D00411F7}"/>
              </a:ext>
            </a:extLst>
          </p:cNvPr>
          <p:cNvSpPr txBox="1"/>
          <p:nvPr/>
        </p:nvSpPr>
        <p:spPr>
          <a:xfrm>
            <a:off x="898071" y="2160539"/>
            <a:ext cx="14341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압출 성형기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(screw extruder)</a:t>
            </a:r>
          </a:p>
        </p:txBody>
      </p:sp>
    </p:spTree>
    <p:extLst>
      <p:ext uri="{BB962C8B-B14F-4D97-AF65-F5344CB8AC3E}">
        <p14:creationId xmlns:p14="http://schemas.microsoft.com/office/powerpoint/2010/main" val="42560719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80C013A-126F-4E10-ADE2-C3B2FA297CD4}"/>
              </a:ext>
            </a:extLst>
          </p:cNvPr>
          <p:cNvSpPr txBox="1"/>
          <p:nvPr/>
        </p:nvSpPr>
        <p:spPr>
          <a:xfrm>
            <a:off x="4816533" y="4481781"/>
            <a:ext cx="8654934" cy="132343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ko-KR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2-2. </a:t>
            </a:r>
            <a:r>
              <a:rPr lang="ko-KR" altLang="en-US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분말 가공 공정</a:t>
            </a:r>
            <a:endParaRPr lang="en-US" altLang="ko-KR" sz="8000" b="1" spc="-300">
              <a:solidFill>
                <a:schemeClr val="bg1">
                  <a:lumMod val="9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D7AB9E4-2476-4FC0-BE93-0BD000E5A034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64FBDA6-53D4-4F26-95DC-31073CC7F7C3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>
            <a:solidFill>
              <a:srgbClr val="F5F5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2163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0E5C104-1777-4F2D-892A-C53D281821D9}"/>
              </a:ext>
            </a:extLst>
          </p:cNvPr>
          <p:cNvSpPr txBox="1"/>
          <p:nvPr/>
        </p:nvSpPr>
        <p:spPr>
          <a:xfrm>
            <a:off x="9801225" y="6475999"/>
            <a:ext cx="6705600" cy="787908"/>
          </a:xfrm>
          <a:prstGeom prst="rect">
            <a:avLst/>
          </a:prstGeom>
          <a:solidFill>
            <a:srgbClr val="F5F5F5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 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병아리콩과 대두의 비율이 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 : 7(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대두의 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30%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의 병아리콩 첨가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 때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b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향기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맛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전체적인 기호도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조직감이 가장 높은 점수 및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항산화 효과 증가 </a:t>
            </a:r>
            <a:r>
              <a:rPr lang="en-US" altLang="ko-KR" sz="16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</a:t>
            </a:r>
            <a:endParaRPr lang="en-US" altLang="ko-KR" sz="1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9668F55-C8EA-4833-93EA-5E42F9632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1" y="4991100"/>
            <a:ext cx="7772400" cy="3657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359DAED-A382-4E37-A77A-A64BEE08C46B}"/>
              </a:ext>
            </a:extLst>
          </p:cNvPr>
          <p:cNvSpPr txBox="1"/>
          <p:nvPr/>
        </p:nvSpPr>
        <p:spPr>
          <a:xfrm>
            <a:off x="1066800" y="4330125"/>
            <a:ext cx="8763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b="0" i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</a:t>
            </a:r>
            <a:r>
              <a:rPr lang="ko-KR" altLang="en-US" sz="3200" b="0" i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표</a:t>
            </a:r>
            <a:r>
              <a:rPr lang="en-US" altLang="ko-KR" sz="3200" b="0" i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1&gt; </a:t>
            </a:r>
            <a:r>
              <a:rPr lang="ko-KR" altLang="en-US" sz="3200" b="0" i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</a:t>
            </a:r>
            <a:r>
              <a:rPr lang="ko-KR" altLang="en-US" sz="32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 첨가된 두유의 구성</a:t>
            </a:r>
            <a:endParaRPr lang="ko-KR" altLang="en-US" sz="320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A02193-325D-445D-81A1-FE1E03A2C183}"/>
              </a:ext>
            </a:extLst>
          </p:cNvPr>
          <p:cNvSpPr txBox="1"/>
          <p:nvPr/>
        </p:nvSpPr>
        <p:spPr>
          <a:xfrm>
            <a:off x="1066800" y="2123867"/>
            <a:ext cx="159258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 두유의  병아리콩 함량에 따라 </a:t>
            </a: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10%, 20%, 30%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와</a:t>
            </a: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100%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 </a:t>
            </a: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순차적으로 달리하여 병아리콩 두유를 제조</a:t>
            </a:r>
            <a:endParaRPr lang="en-US" altLang="ko-KR" sz="4000">
              <a:solidFill>
                <a:srgbClr val="3333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endParaRPr lang="ko-KR" altLang="en-US" sz="400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90A7B9-17F9-4BFE-A543-D3DD3715D24B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2-1.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재료 구성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FB6D58-CC8D-4925-BCF0-B402353DCC47}"/>
              </a:ext>
            </a:extLst>
          </p:cNvPr>
          <p:cNvSpPr txBox="1"/>
          <p:nvPr/>
        </p:nvSpPr>
        <p:spPr>
          <a:xfrm>
            <a:off x="1066800" y="8825006"/>
            <a:ext cx="161544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출처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2000" b="0" i="0" dirty="0" err="1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한기영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and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최진영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(2017). </a:t>
            </a:r>
            <a:r>
              <a:rPr lang="ko-KR" altLang="en-US" sz="2000" b="0" i="0" dirty="0" err="1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병아리콩을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첨가한 두유의 품질 특성 및 항산화 활성</a:t>
            </a:r>
            <a:r>
              <a:rPr lang="en-US" altLang="ko-KR" sz="2000" b="0" i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2000" b="0" i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한국식품영양학회지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30(5), 1015-1024.&gt;</a:t>
            </a:r>
            <a:endParaRPr lang="ko-KR" altLang="en-US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0BD2762C-ACA5-4174-A332-0ECA6D952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800" y="4991100"/>
            <a:ext cx="7772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937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36A02193-325D-445D-81A1-FE1E03A2C183}"/>
              </a:ext>
            </a:extLst>
          </p:cNvPr>
          <p:cNvSpPr txBox="1"/>
          <p:nvPr/>
        </p:nvSpPr>
        <p:spPr>
          <a:xfrm>
            <a:off x="1066800" y="2123867"/>
            <a:ext cx="159258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 두유의  병아리콩 함량에 따라 </a:t>
            </a: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10%, 20%, 30%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와</a:t>
            </a: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100%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 </a:t>
            </a: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ko-KR" altLang="en-US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순차적으로 달리하여 병아리콩 두유를 제조</a:t>
            </a:r>
            <a:endParaRPr lang="en-US" altLang="ko-KR" sz="4000">
              <a:solidFill>
                <a:srgbClr val="333333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000">
                <a:solidFill>
                  <a:srgbClr val="33333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endParaRPr lang="ko-KR" altLang="en-US" sz="400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90A7B9-17F9-4BFE-A543-D3DD3715D24B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solidFill>
            <a:srgbClr val="F5F5F5"/>
          </a:solidFill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2-1.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재료 구성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0E8C4F-805C-4723-B135-F1E3AF5F905C}"/>
              </a:ext>
            </a:extLst>
          </p:cNvPr>
          <p:cNvSpPr txBox="1"/>
          <p:nvPr/>
        </p:nvSpPr>
        <p:spPr>
          <a:xfrm>
            <a:off x="838200" y="5448300"/>
            <a:ext cx="16611600" cy="2733689"/>
          </a:xfrm>
          <a:prstGeom prst="rect">
            <a:avLst/>
          </a:prstGeom>
          <a:solidFill>
            <a:schemeClr val="bg1"/>
          </a:solidFill>
          <a:ln w="57150">
            <a:solidFill>
              <a:srgbClr val="8E0000"/>
            </a:solidFill>
          </a:ln>
        </p:spPr>
        <p:txBody>
          <a:bodyPr wrap="square" bIns="90000" anchor="t" anchorCtr="1"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altLang="ko-KR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 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병아리콩과 대두의 비율이 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 : 7(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대두의 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30%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의 병아리콩 첨가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 때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b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향기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맛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전체적인 기호도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조직감이 가장 높은 점수 및</a:t>
            </a:r>
            <a:r>
              <a:rPr lang="en-US" altLang="ko-KR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4000" b="1" u="sng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항산화 효과 증가</a:t>
            </a:r>
            <a:r>
              <a:rPr lang="ko-KR" altLang="en-US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40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78844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9711E3-5F1C-4DCA-A02E-8CF2830BAB9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solidFill>
            <a:srgbClr val="F5F5F5"/>
          </a:solidFill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2-2.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가공원리 및 이점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1F373-A73F-4E28-A3DC-D36BB1E1FA5C}"/>
              </a:ext>
            </a:extLst>
          </p:cNvPr>
          <p:cNvSpPr txBox="1"/>
          <p:nvPr/>
        </p:nvSpPr>
        <p:spPr>
          <a:xfrm>
            <a:off x="990600" y="2019300"/>
            <a:ext cx="16535400" cy="636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 건조</a:t>
            </a:r>
            <a:r>
              <a:rPr lang="en-US" altLang="ko-KR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  <a:r>
              <a:rPr lang="ko-KR" altLang="en-US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란</a:t>
            </a:r>
            <a:r>
              <a:rPr lang="en-US" altLang="ko-KR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재료건조에 적용된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체계적인 기술</a:t>
            </a: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뜨거운 </a:t>
            </a: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기체를 사용하여 분무와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건조를 </a:t>
            </a: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동시에 </a:t>
            </a: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진행하여 액체나 현탁액으로부터 건조 분말을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생산하는 공정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과정</a:t>
            </a: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 균질화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</a:t>
            </a: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챔버 내 온도 조절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시료용액의 유속 설정 및 공급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 </a:t>
            </a:r>
            <a:endParaRPr lang="en-US" altLang="ko-KR" sz="36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 시작 </a:t>
            </a: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시료용액의 분말화 </a:t>
            </a: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배기풍을 이용한 시료의 이동 </a:t>
            </a:r>
            <a:r>
              <a:rPr lang="en-US" altLang="ko-KR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시료 회수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676608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F63FD2-5C81-4831-B2CA-5D405D137851}"/>
              </a:ext>
            </a:extLst>
          </p:cNvPr>
          <p:cNvSpPr txBox="1"/>
          <p:nvPr/>
        </p:nvSpPr>
        <p:spPr>
          <a:xfrm>
            <a:off x="990600" y="2324100"/>
            <a:ext cx="16001999" cy="691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 </a:t>
            </a:r>
            <a:r>
              <a:rPr lang="ko-KR" altLang="en-US" sz="5400" b="1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 </a:t>
            </a:r>
            <a:r>
              <a:rPr lang="ko-KR" altLang="en-US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건조</a:t>
            </a:r>
            <a:r>
              <a:rPr lang="en-US" altLang="ko-KR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  <a:r>
              <a:rPr lang="ko-KR" altLang="en-US" sz="5400" b="1" dirty="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의 장점</a:t>
            </a:r>
            <a:endParaRPr lang="en-US" altLang="ko-KR" sz="4000" b="1" dirty="0">
              <a:solidFill>
                <a:srgbClr val="8E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4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급속 건조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 후 표면적이 증가하여 뜨거운 공기와 직접 접촉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높은 품질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 본래의 색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향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맛을 유지할 수 있고 영양적 손실 적음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저장기간 연장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재료의 수분활성도 감소로 식품 변질 보호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ts val="6000"/>
              </a:lnSpc>
            </a:pP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685800" indent="-685800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노동력 감소 </a:t>
            </a:r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높은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생산 효율과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적은 노동자를 필요로 함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FF637B-9CD5-4FE5-91A8-96A5FD3DFABC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solidFill>
            <a:srgbClr val="F5F5F5"/>
          </a:solidFill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2-2.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가공원리 및 이점</a:t>
            </a:r>
          </a:p>
        </p:txBody>
      </p:sp>
    </p:spTree>
    <p:extLst>
      <p:ext uri="{BB962C8B-B14F-4D97-AF65-F5344CB8AC3E}">
        <p14:creationId xmlns:p14="http://schemas.microsoft.com/office/powerpoint/2010/main" val="12584336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F63FD2-5C81-4831-B2CA-5D405D137851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EBFDB670-FFA3-4F68-8E56-285F19EE5595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BE127A56-B74E-4262-A371-F154C0133180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2C1CD580-32F0-410B-B803-30E4A1CFAF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:a16="http://schemas.microsoft.com/office/drawing/2014/main" id="{54FCD0BC-3FC7-4F41-B134-F6C39872AC02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8BC62531-0B09-4FA3-8DCE-FB17C4EDD738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직사각형 21">
                <a:extLst>
                  <a:ext uri="{FF2B5EF4-FFF2-40B4-BE49-F238E27FC236}">
                    <a16:creationId xmlns:a16="http://schemas.microsoft.com/office/drawing/2014/main" id="{81456EE4-446E-4518-9642-4E847A03B2BE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BAA8E480-6B65-4125-93EF-12885D50CAFA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417484DF-6227-4B49-BDBE-736CFBF7A904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0668000" y="3924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0515600" y="430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0820400" y="42291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0439400" y="40767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27" name="화살표: 오각형 26">
            <a:extLst>
              <a:ext uri="{FF2B5EF4-FFF2-40B4-BE49-F238E27FC236}">
                <a16:creationId xmlns:a16="http://schemas.microsoft.com/office/drawing/2014/main" id="{2E57D233-B70C-4481-A6C4-1A588FD8EB67}"/>
              </a:ext>
            </a:extLst>
          </p:cNvPr>
          <p:cNvSpPr/>
          <p:nvPr/>
        </p:nvSpPr>
        <p:spPr>
          <a:xfrm rot="5400000">
            <a:off x="11322832" y="5264461"/>
            <a:ext cx="2576533" cy="1600197"/>
          </a:xfrm>
          <a:prstGeom prst="homePlate">
            <a:avLst>
              <a:gd name="adj" fmla="val 3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화살표: 오각형 29">
            <a:extLst>
              <a:ext uri="{FF2B5EF4-FFF2-40B4-BE49-F238E27FC236}">
                <a16:creationId xmlns:a16="http://schemas.microsoft.com/office/drawing/2014/main" id="{A14B419C-7C9F-4E40-8A0B-7477ACC1206F}"/>
              </a:ext>
            </a:extLst>
          </p:cNvPr>
          <p:cNvSpPr/>
          <p:nvPr/>
        </p:nvSpPr>
        <p:spPr>
          <a:xfrm rot="5400000">
            <a:off x="11358001" y="5291787"/>
            <a:ext cx="2576533" cy="1600197"/>
          </a:xfrm>
          <a:prstGeom prst="homePlate">
            <a:avLst>
              <a:gd name="adj" fmla="val 3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790DD0C-1A4F-4536-A81E-584CE59B1E2B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43ED767-19B1-4758-ABB1-56906621742C}"/>
              </a:ext>
            </a:extLst>
          </p:cNvPr>
          <p:cNvSpPr txBox="1"/>
          <p:nvPr/>
        </p:nvSpPr>
        <p:spPr>
          <a:xfrm>
            <a:off x="1295401" y="3826014"/>
            <a:ext cx="8229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 균질화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2" name="화면 녹화 1">
            <a:hlinkClick r:id="" action="ppaction://media"/>
            <a:extLst>
              <a:ext uri="{FF2B5EF4-FFF2-40B4-BE49-F238E27FC236}">
                <a16:creationId xmlns:a16="http://schemas.microsoft.com/office/drawing/2014/main" id="{02F6AF56-EABE-4B8E-B382-E1E334CEFBC9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189" end="3910.514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9200" y="4762500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6" name="원통형 5">
            <a:extLst>
              <a:ext uri="{FF2B5EF4-FFF2-40B4-BE49-F238E27FC236}">
                <a16:creationId xmlns:a16="http://schemas.microsoft.com/office/drawing/2014/main" id="{068F0B45-FF33-40B1-8F06-A1B1B52AE84A}"/>
              </a:ext>
            </a:extLst>
          </p:cNvPr>
          <p:cNvSpPr/>
          <p:nvPr/>
        </p:nvSpPr>
        <p:spPr>
          <a:xfrm>
            <a:off x="10287000" y="3557092"/>
            <a:ext cx="762000" cy="976808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7987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>
            <a:extLst>
              <a:ext uri="{FF2B5EF4-FFF2-40B4-BE49-F238E27FC236}">
                <a16:creationId xmlns:a16="http://schemas.microsoft.com/office/drawing/2014/main" id="{EBFDB670-FFA3-4F68-8E56-285F19EE5595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BE127A56-B74E-4262-A371-F154C0133180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2C1CD580-32F0-410B-B803-30E4A1CFAF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:a16="http://schemas.microsoft.com/office/drawing/2014/main" id="{54FCD0BC-3FC7-4F41-B134-F6C39872AC02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8BC62531-0B09-4FA3-8DCE-FB17C4EDD738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직사각형 21">
                <a:extLst>
                  <a:ext uri="{FF2B5EF4-FFF2-40B4-BE49-F238E27FC236}">
                    <a16:creationId xmlns:a16="http://schemas.microsoft.com/office/drawing/2014/main" id="{81456EE4-446E-4518-9642-4E847A03B2BE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BAA8E480-6B65-4125-93EF-12885D50CAFA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417484DF-6227-4B49-BDBE-736CFBF7A904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2573000" y="3924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2573000" y="3924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2573000" y="3924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2573000" y="3924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id="{89F0AF9E-5205-430B-A7DD-56643869DB38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219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E170CB81-F4E6-43C0-B795-FCCE117753BA}"/>
              </a:ext>
            </a:extLst>
          </p:cNvPr>
          <p:cNvCxnSpPr>
            <a:cxnSpLocks/>
          </p:cNvCxnSpPr>
          <p:nvPr/>
        </p:nvCxnSpPr>
        <p:spPr>
          <a:xfrm>
            <a:off x="13563600" y="6362700"/>
            <a:ext cx="609600" cy="0"/>
          </a:xfrm>
          <a:prstGeom prst="straightConnector1">
            <a:avLst/>
          </a:prstGeom>
          <a:ln w="4953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화살표: 오각형 26">
            <a:extLst>
              <a:ext uri="{FF2B5EF4-FFF2-40B4-BE49-F238E27FC236}">
                <a16:creationId xmlns:a16="http://schemas.microsoft.com/office/drawing/2014/main" id="{2E57D233-B70C-4481-A6C4-1A588FD8EB67}"/>
              </a:ext>
            </a:extLst>
          </p:cNvPr>
          <p:cNvSpPr/>
          <p:nvPr/>
        </p:nvSpPr>
        <p:spPr>
          <a:xfrm rot="5400000">
            <a:off x="11322832" y="5264461"/>
            <a:ext cx="2576533" cy="1600197"/>
          </a:xfrm>
          <a:prstGeom prst="homePlate">
            <a:avLst>
              <a:gd name="adj" fmla="val 3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화살표: 오각형 29">
            <a:extLst>
              <a:ext uri="{FF2B5EF4-FFF2-40B4-BE49-F238E27FC236}">
                <a16:creationId xmlns:a16="http://schemas.microsoft.com/office/drawing/2014/main" id="{A14B419C-7C9F-4E40-8A0B-7477ACC1206F}"/>
              </a:ext>
            </a:extLst>
          </p:cNvPr>
          <p:cNvSpPr/>
          <p:nvPr/>
        </p:nvSpPr>
        <p:spPr>
          <a:xfrm rot="5400000">
            <a:off x="11358001" y="5291787"/>
            <a:ext cx="2576533" cy="1600197"/>
          </a:xfrm>
          <a:prstGeom prst="homePlate">
            <a:avLst>
              <a:gd name="adj" fmla="val 3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화살표: 오각형 32">
            <a:extLst>
              <a:ext uri="{FF2B5EF4-FFF2-40B4-BE49-F238E27FC236}">
                <a16:creationId xmlns:a16="http://schemas.microsoft.com/office/drawing/2014/main" id="{D380AC8A-D6C7-4FEE-91DA-7DB3A05F7767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화면 녹화 37">
            <a:hlinkClick r:id="" action="ppaction://media"/>
            <a:extLst>
              <a:ext uri="{FF2B5EF4-FFF2-40B4-BE49-F238E27FC236}">
                <a16:creationId xmlns:a16="http://schemas.microsoft.com/office/drawing/2014/main" id="{2CA3C9E3-91AD-44D9-8137-392C624B4CEE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100" end="414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0" y="4762500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790DD0C-1A4F-4536-A81E-584CE59B1E2B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43ED767-19B1-4758-ABB1-56906621742C}"/>
              </a:ext>
            </a:extLst>
          </p:cNvPr>
          <p:cNvSpPr txBox="1"/>
          <p:nvPr/>
        </p:nvSpPr>
        <p:spPr>
          <a:xfrm>
            <a:off x="1295402" y="3826014"/>
            <a:ext cx="739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챔버 내 온도 조절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77A81F-F438-431F-A27D-940B918E3534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69E1F17-F36C-4FBA-A596-1F0BA5882451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41688892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1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:a16="http://schemas.microsoft.com/office/drawing/2014/main" id="{DD9659DE-17A4-4413-BCC8-8901F5827F93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707825EF-0465-47F5-AFDF-24C72E14DABA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39" name="그림 38">
                <a:extLst>
                  <a:ext uri="{FF2B5EF4-FFF2-40B4-BE49-F238E27FC236}">
                    <a16:creationId xmlns:a16="http://schemas.microsoft.com/office/drawing/2014/main" id="{A1D3AF6E-C118-4E78-A2EA-928AA76D9B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CA649C8D-31D9-4693-893A-F5D0EE878C50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0652533C-7722-4DF3-8622-5317E45540D2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E165239C-12CC-4814-9D72-413501EB1BE5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3E25FE95-C220-4544-91AB-60E8FCAD6CAF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FF3F93A2-EADF-4BDA-AA7A-F6695A93BBBE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1304871-D020-4CFA-9DAD-3760080D7C9E}"/>
              </a:ext>
            </a:extLst>
          </p:cNvPr>
          <p:cNvSpPr txBox="1"/>
          <p:nvPr/>
        </p:nvSpPr>
        <p:spPr>
          <a:xfrm flipV="1">
            <a:off x="-990600" y="158716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2573000" y="47625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2573000" y="47625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2573000" y="47625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2573000" y="47625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AF175207-8F14-4265-81BD-F4C5A037DD06}"/>
              </a:ext>
            </a:extLst>
          </p:cNvPr>
          <p:cNvCxnSpPr>
            <a:cxnSpLocks/>
          </p:cNvCxnSpPr>
          <p:nvPr/>
        </p:nvCxnSpPr>
        <p:spPr>
          <a:xfrm>
            <a:off x="11506200" y="5067300"/>
            <a:ext cx="609600" cy="0"/>
          </a:xfrm>
          <a:prstGeom prst="straightConnector1">
            <a:avLst/>
          </a:prstGeom>
          <a:ln w="5219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AD8BA0D1-2B7B-49B2-B4E6-8A47CBB09CB3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232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B79647C8-8863-4CC9-AB77-559CA8DF2316}"/>
              </a:ext>
            </a:extLst>
          </p:cNvPr>
          <p:cNvCxnSpPr>
            <a:cxnSpLocks/>
          </p:cNvCxnSpPr>
          <p:nvPr/>
        </p:nvCxnSpPr>
        <p:spPr>
          <a:xfrm>
            <a:off x="13868400" y="6362700"/>
            <a:ext cx="609600" cy="0"/>
          </a:xfrm>
          <a:prstGeom prst="straightConnector1">
            <a:avLst/>
          </a:prstGeom>
          <a:ln w="4953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2BDB1CC4-544D-495C-A459-717B06A3B059}"/>
              </a:ext>
            </a:extLst>
          </p:cNvPr>
          <p:cNvCxnSpPr>
            <a:cxnSpLocks/>
          </p:cNvCxnSpPr>
          <p:nvPr/>
        </p:nvCxnSpPr>
        <p:spPr>
          <a:xfrm flipV="1">
            <a:off x="14478000" y="5829300"/>
            <a:ext cx="0" cy="533400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0149AF51-DB8F-4DBE-B848-5F9ABBCA0C47}"/>
              </a:ext>
            </a:extLst>
          </p:cNvPr>
          <p:cNvCxnSpPr>
            <a:cxnSpLocks/>
          </p:cNvCxnSpPr>
          <p:nvPr/>
        </p:nvCxnSpPr>
        <p:spPr>
          <a:xfrm>
            <a:off x="14478000" y="6362700"/>
            <a:ext cx="0" cy="533400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화면 녹화 5">
            <a:hlinkClick r:id="" action="ppaction://media"/>
            <a:extLst>
              <a:ext uri="{FF2B5EF4-FFF2-40B4-BE49-F238E27FC236}">
                <a16:creationId xmlns:a16="http://schemas.microsoft.com/office/drawing/2014/main" id="{30D497D3-75FE-4704-8B8C-814D11E2D01B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412" end="7358.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9200" y="4762500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CC1E2B5B-6B12-4FD6-B39D-6B8C1B2B278A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794C23B-5F17-43C8-B09B-FFEB3A37880F}"/>
              </a:ext>
            </a:extLst>
          </p:cNvPr>
          <p:cNvSpPr txBox="1"/>
          <p:nvPr/>
        </p:nvSpPr>
        <p:spPr>
          <a:xfrm>
            <a:off x="1295401" y="3826014"/>
            <a:ext cx="14341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3)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시료용액의 유속 설정 및 공급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1" name="화살표: 오각형 50">
            <a:extLst>
              <a:ext uri="{FF2B5EF4-FFF2-40B4-BE49-F238E27FC236}">
                <a16:creationId xmlns:a16="http://schemas.microsoft.com/office/drawing/2014/main" id="{BAC43559-E04F-457C-A171-5CB29859E02B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위로 굽음 8">
            <a:extLst>
              <a:ext uri="{FF2B5EF4-FFF2-40B4-BE49-F238E27FC236}">
                <a16:creationId xmlns:a16="http://schemas.microsoft.com/office/drawing/2014/main" id="{C84924BA-AFC8-41F3-9E2C-7373FFA26B96}"/>
              </a:ext>
            </a:extLst>
          </p:cNvPr>
          <p:cNvSpPr/>
          <p:nvPr/>
        </p:nvSpPr>
        <p:spPr>
          <a:xfrm flipV="1">
            <a:off x="13415059" y="6227180"/>
            <a:ext cx="1367742" cy="1083904"/>
          </a:xfrm>
          <a:prstGeom prst="bentUpArrow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15D65B4-379D-40DE-97DD-B40887966BF4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9868405-7D09-45D9-BB37-08C69ADC2EDE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10711850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9CCCBDA6-51B4-4CEF-A8A2-B98E09E6F0C0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5E21D308-5D64-4CA1-B2E7-77627D99AEC4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5ABC3229-4225-437C-9523-7A73CD5BB7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B0B1F2B0-0E65-4C7B-8DDF-56FA48DA1676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149FA966-C724-4945-B8B4-40A08243F8BD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7AC60B23-9623-4D41-83A4-5CABBAFAE7EE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91071AC7-93AE-45DB-9079-2B92C97CAA5D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CD088BF8-E3F5-48A1-A3BA-BACC009B877D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2801600" y="5067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2623800" y="5067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2446000" y="5067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2268200" y="5067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1AC5A47B-046A-4B71-8434-9242C9872B59}"/>
              </a:ext>
            </a:extLst>
          </p:cNvPr>
          <p:cNvCxnSpPr>
            <a:cxnSpLocks/>
          </p:cNvCxnSpPr>
          <p:nvPr/>
        </p:nvCxnSpPr>
        <p:spPr>
          <a:xfrm>
            <a:off x="11506200" y="5067300"/>
            <a:ext cx="609600" cy="0"/>
          </a:xfrm>
          <a:prstGeom prst="straightConnector1">
            <a:avLst/>
          </a:prstGeom>
          <a:ln w="5232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E08C1BF4-565C-4FFC-9B21-74FE410E3411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207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6F86CF8A-91E9-413D-8449-D037D0CFDD2C}"/>
              </a:ext>
            </a:extLst>
          </p:cNvPr>
          <p:cNvCxnSpPr>
            <a:cxnSpLocks/>
          </p:cNvCxnSpPr>
          <p:nvPr/>
        </p:nvCxnSpPr>
        <p:spPr>
          <a:xfrm>
            <a:off x="13487400" y="6362700"/>
            <a:ext cx="609600" cy="0"/>
          </a:xfrm>
          <a:prstGeom prst="straightConnector1">
            <a:avLst/>
          </a:prstGeom>
          <a:ln w="4965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7F842A99-ECB2-4468-804D-587A6050E6F6}"/>
              </a:ext>
            </a:extLst>
          </p:cNvPr>
          <p:cNvCxnSpPr>
            <a:cxnSpLocks/>
          </p:cNvCxnSpPr>
          <p:nvPr/>
        </p:nvCxnSpPr>
        <p:spPr>
          <a:xfrm flipV="1">
            <a:off x="14478000" y="5067300"/>
            <a:ext cx="0" cy="533400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3D02E33B-6160-439E-9767-3282F047F7A4}"/>
              </a:ext>
            </a:extLst>
          </p:cNvPr>
          <p:cNvCxnSpPr>
            <a:cxnSpLocks/>
          </p:cNvCxnSpPr>
          <p:nvPr/>
        </p:nvCxnSpPr>
        <p:spPr>
          <a:xfrm>
            <a:off x="14478000" y="7048500"/>
            <a:ext cx="0" cy="533400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화살표: 오각형 35">
            <a:extLst>
              <a:ext uri="{FF2B5EF4-FFF2-40B4-BE49-F238E27FC236}">
                <a16:creationId xmlns:a16="http://schemas.microsoft.com/office/drawing/2014/main" id="{28027788-4BCF-447B-80BF-DF6863B4E6B7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화면 녹화 4">
            <a:hlinkClick r:id="" action="ppaction://media"/>
            <a:extLst>
              <a:ext uri="{FF2B5EF4-FFF2-40B4-BE49-F238E27FC236}">
                <a16:creationId xmlns:a16="http://schemas.microsoft.com/office/drawing/2014/main" id="{023E6CF2-BAFD-4DB5-A0C8-CF6067CAA45D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800" end="953.904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1" y="4762500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947E44FD-8D77-4C86-BB05-E3EBA5F58349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E3FC6B-319E-44D4-8700-DD8B2BA69588}"/>
              </a:ext>
            </a:extLst>
          </p:cNvPr>
          <p:cNvSpPr txBox="1"/>
          <p:nvPr/>
        </p:nvSpPr>
        <p:spPr>
          <a:xfrm>
            <a:off x="1295401" y="3826014"/>
            <a:ext cx="14341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4)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 분무 시작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1" name="화살표: 위로 굽음 40">
            <a:extLst>
              <a:ext uri="{FF2B5EF4-FFF2-40B4-BE49-F238E27FC236}">
                <a16:creationId xmlns:a16="http://schemas.microsoft.com/office/drawing/2014/main" id="{70854345-BB09-47C3-A0FF-55F1ABDFDD48}"/>
              </a:ext>
            </a:extLst>
          </p:cNvPr>
          <p:cNvSpPr/>
          <p:nvPr/>
        </p:nvSpPr>
        <p:spPr>
          <a:xfrm flipV="1">
            <a:off x="13415059" y="6227180"/>
            <a:ext cx="1367742" cy="1083904"/>
          </a:xfrm>
          <a:prstGeom prst="bentUpArrow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698C2B1-F3C2-42AB-9930-B7E8310FE215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33D4879-4FB2-4594-8B7E-741A61787E44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34331379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40BE844B-E5B6-43D3-9518-564475154333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082453BA-B9A4-4359-8282-53CF3344525F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DD361186-73AE-41D1-937E-AB59A5C909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8A431D3A-A3A0-4C0A-8AA4-0F74A7933CBF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E805D73D-84BA-4DF6-8D72-52BF4E888D93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FCD0FD08-E4A2-45A1-AB51-8233CD5C3DFF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244DBEB6-080A-4E75-8E5D-1F4034178100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F75FBF26-94DC-43A2-9E5B-E1C800EA8CB5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3335000" y="59817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3030200" y="6210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2268200" y="6210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1887200" y="59817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5D5836E1-B45E-4037-BEDB-CB59C5FAC740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219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1CBFD8D8-05FA-4113-AED4-D350E5C2A362}"/>
              </a:ext>
            </a:extLst>
          </p:cNvPr>
          <p:cNvCxnSpPr>
            <a:cxnSpLocks/>
          </p:cNvCxnSpPr>
          <p:nvPr/>
        </p:nvCxnSpPr>
        <p:spPr>
          <a:xfrm>
            <a:off x="11506200" y="5067300"/>
            <a:ext cx="609600" cy="0"/>
          </a:xfrm>
          <a:prstGeom prst="straightConnector1">
            <a:avLst/>
          </a:prstGeom>
          <a:ln w="5207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70E1B1BF-926B-48BC-B06D-0D213AACD0E5}"/>
              </a:ext>
            </a:extLst>
          </p:cNvPr>
          <p:cNvCxnSpPr>
            <a:cxnSpLocks/>
          </p:cNvCxnSpPr>
          <p:nvPr/>
        </p:nvCxnSpPr>
        <p:spPr>
          <a:xfrm flipV="1">
            <a:off x="14478000" y="5829300"/>
            <a:ext cx="0" cy="533400"/>
          </a:xfrm>
          <a:prstGeom prst="straightConnector1">
            <a:avLst/>
          </a:prstGeom>
          <a:ln w="4978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2587D136-9BAE-4402-93D7-12E6C961D204}"/>
              </a:ext>
            </a:extLst>
          </p:cNvPr>
          <p:cNvCxnSpPr>
            <a:cxnSpLocks/>
          </p:cNvCxnSpPr>
          <p:nvPr/>
        </p:nvCxnSpPr>
        <p:spPr>
          <a:xfrm>
            <a:off x="14478000" y="6362700"/>
            <a:ext cx="0" cy="533400"/>
          </a:xfrm>
          <a:prstGeom prst="straightConnector1">
            <a:avLst/>
          </a:prstGeom>
          <a:ln w="4978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E15C3F9B-D75A-46BC-B82D-31048B7E4BCC}"/>
              </a:ext>
            </a:extLst>
          </p:cNvPr>
          <p:cNvCxnSpPr>
            <a:cxnSpLocks/>
          </p:cNvCxnSpPr>
          <p:nvPr/>
        </p:nvCxnSpPr>
        <p:spPr>
          <a:xfrm>
            <a:off x="13868400" y="6362700"/>
            <a:ext cx="609600" cy="0"/>
          </a:xfrm>
          <a:prstGeom prst="straightConnector1">
            <a:avLst/>
          </a:prstGeom>
          <a:ln w="4965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화면 녹화 1">
            <a:hlinkClick r:id="" action="ppaction://media"/>
            <a:extLst>
              <a:ext uri="{FF2B5EF4-FFF2-40B4-BE49-F238E27FC236}">
                <a16:creationId xmlns:a16="http://schemas.microsoft.com/office/drawing/2014/main" id="{CC8E8ACC-9B5D-4FE3-A4B5-F222BDAA306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793" end="3940.247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8592" y="4761945"/>
            <a:ext cx="7683008" cy="4120496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AD610AB-8A65-4652-BD69-45BF04C88FFA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B977B98-4A77-4A42-9D3F-3191EBFECAAE}"/>
              </a:ext>
            </a:extLst>
          </p:cNvPr>
          <p:cNvSpPr txBox="1"/>
          <p:nvPr/>
        </p:nvSpPr>
        <p:spPr>
          <a:xfrm>
            <a:off x="1295401" y="3826014"/>
            <a:ext cx="14341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4) </a:t>
            </a:r>
            <a:r>
              <a:rPr lang="ko-KR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 분무 시작</a:t>
            </a:r>
            <a:endParaRPr lang="en-US" altLang="ko-KR" sz="40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0" name="화살표: 오각형 39">
            <a:extLst>
              <a:ext uri="{FF2B5EF4-FFF2-40B4-BE49-F238E27FC236}">
                <a16:creationId xmlns:a16="http://schemas.microsoft.com/office/drawing/2014/main" id="{2AA8DAF3-CD68-4B49-9F6B-3CF7A8EA8126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화살표: 위로 굽음 40">
            <a:extLst>
              <a:ext uri="{FF2B5EF4-FFF2-40B4-BE49-F238E27FC236}">
                <a16:creationId xmlns:a16="http://schemas.microsoft.com/office/drawing/2014/main" id="{8A2C076D-947B-42DF-81A3-80D260B0A716}"/>
              </a:ext>
            </a:extLst>
          </p:cNvPr>
          <p:cNvSpPr/>
          <p:nvPr/>
        </p:nvSpPr>
        <p:spPr>
          <a:xfrm flipV="1">
            <a:off x="13415059" y="6227180"/>
            <a:ext cx="1367742" cy="1083904"/>
          </a:xfrm>
          <a:prstGeom prst="bentUpArrow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AE63A89-E154-4B6E-8DBA-FA3F8C7C870B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B5B06A1-881B-4FC4-B393-A7DE82A17638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25440277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91FB539B-2F2A-4BFD-BA68-1B78D38A120C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09A4E064-2D88-4095-91DB-9E47727F83A1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5B45B509-BDDA-4F72-9D16-2657F7E0F0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FC0C90C5-F82C-458D-AA72-B4C710D7389C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4C498DAE-4BA3-45E6-840B-2E8AB15F6DC1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1367DA7F-D195-41FE-85A6-A3D64F5B3E8B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E3CD3B29-0F53-4B4C-84F5-FA9F36A02734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3D1EB58E-A21D-4312-9C4F-8D60E2F63E9D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2649200" y="7353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2649200" y="7353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2649200" y="7353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2649200" y="7353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9AB7564D-B932-4299-843D-BE7D3C0CE883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232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33D03630-6293-4BDF-978B-DD142605691E}"/>
              </a:ext>
            </a:extLst>
          </p:cNvPr>
          <p:cNvCxnSpPr>
            <a:cxnSpLocks/>
          </p:cNvCxnSpPr>
          <p:nvPr/>
        </p:nvCxnSpPr>
        <p:spPr>
          <a:xfrm>
            <a:off x="11506200" y="5067300"/>
            <a:ext cx="609600" cy="0"/>
          </a:xfrm>
          <a:prstGeom prst="straightConnector1">
            <a:avLst/>
          </a:prstGeom>
          <a:ln w="5219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F16ED6AF-5052-4494-970F-490527DF3492}"/>
              </a:ext>
            </a:extLst>
          </p:cNvPr>
          <p:cNvCxnSpPr>
            <a:cxnSpLocks/>
          </p:cNvCxnSpPr>
          <p:nvPr/>
        </p:nvCxnSpPr>
        <p:spPr>
          <a:xfrm flipV="1">
            <a:off x="14478000" y="5067300"/>
            <a:ext cx="0" cy="533400"/>
          </a:xfrm>
          <a:prstGeom prst="straightConnector1">
            <a:avLst/>
          </a:prstGeom>
          <a:ln w="4978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DE022CE4-9869-4D0D-A7EB-67D761C4B4F7}"/>
              </a:ext>
            </a:extLst>
          </p:cNvPr>
          <p:cNvCxnSpPr>
            <a:cxnSpLocks/>
          </p:cNvCxnSpPr>
          <p:nvPr/>
        </p:nvCxnSpPr>
        <p:spPr>
          <a:xfrm>
            <a:off x="14478000" y="7048500"/>
            <a:ext cx="0" cy="533400"/>
          </a:xfrm>
          <a:prstGeom prst="straightConnector1">
            <a:avLst/>
          </a:prstGeom>
          <a:ln w="4978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F844C11B-3D56-41F2-9776-694797E10D2C}"/>
              </a:ext>
            </a:extLst>
          </p:cNvPr>
          <p:cNvCxnSpPr>
            <a:cxnSpLocks/>
          </p:cNvCxnSpPr>
          <p:nvPr/>
        </p:nvCxnSpPr>
        <p:spPr>
          <a:xfrm>
            <a:off x="13563600" y="6362700"/>
            <a:ext cx="609600" cy="0"/>
          </a:xfrm>
          <a:prstGeom prst="straightConnector1">
            <a:avLst/>
          </a:prstGeom>
          <a:ln w="4953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화살표: 오각형 33">
            <a:extLst>
              <a:ext uri="{FF2B5EF4-FFF2-40B4-BE49-F238E27FC236}">
                <a16:creationId xmlns:a16="http://schemas.microsoft.com/office/drawing/2014/main" id="{43B7CEAF-C5CC-4888-9ABA-1E6E86DC0129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화면 녹화 4">
            <a:hlinkClick r:id="" action="ppaction://media"/>
            <a:extLst>
              <a:ext uri="{FF2B5EF4-FFF2-40B4-BE49-F238E27FC236}">
                <a16:creationId xmlns:a16="http://schemas.microsoft.com/office/drawing/2014/main" id="{25E693AD-4A2E-4B5A-87E6-A1D3A5368F6F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682" end="8939.79999999999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9200" y="4757480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79A585EB-5FED-43E2-8EFB-B595670ADFE9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9FBA50-6EE9-4FF4-A481-F2F1F476CAC2}"/>
              </a:ext>
            </a:extLst>
          </p:cNvPr>
          <p:cNvSpPr txBox="1"/>
          <p:nvPr/>
        </p:nvSpPr>
        <p:spPr>
          <a:xfrm>
            <a:off x="1295401" y="3826014"/>
            <a:ext cx="14341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5)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시료용액의 분말화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9" name="화살표: 위로 굽음 48">
            <a:extLst>
              <a:ext uri="{FF2B5EF4-FFF2-40B4-BE49-F238E27FC236}">
                <a16:creationId xmlns:a16="http://schemas.microsoft.com/office/drawing/2014/main" id="{40A84017-6B39-4A29-8695-0B4CB967A157}"/>
              </a:ext>
            </a:extLst>
          </p:cNvPr>
          <p:cNvSpPr/>
          <p:nvPr/>
        </p:nvSpPr>
        <p:spPr>
          <a:xfrm flipV="1">
            <a:off x="13415059" y="6227180"/>
            <a:ext cx="1367742" cy="1083904"/>
          </a:xfrm>
          <a:prstGeom prst="bentUpArrow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EB418000-B142-4E1D-872E-48A2B4463B94}"/>
              </a:ext>
            </a:extLst>
          </p:cNvPr>
          <p:cNvGrpSpPr/>
          <p:nvPr/>
        </p:nvGrpSpPr>
        <p:grpSpPr>
          <a:xfrm>
            <a:off x="12573000" y="7311084"/>
            <a:ext cx="1981199" cy="1056545"/>
            <a:chOff x="12573000" y="7311084"/>
            <a:chExt cx="1981199" cy="1056545"/>
          </a:xfrm>
        </p:grpSpPr>
        <p:sp>
          <p:nvSpPr>
            <p:cNvPr id="51" name="화살표: 굽음 50">
              <a:extLst>
                <a:ext uri="{FF2B5EF4-FFF2-40B4-BE49-F238E27FC236}">
                  <a16:creationId xmlns:a16="http://schemas.microsoft.com/office/drawing/2014/main" id="{1E28F346-93D1-4ADB-8B05-29609D2F3A98}"/>
                </a:ext>
              </a:extLst>
            </p:cNvPr>
            <p:cNvSpPr/>
            <p:nvPr/>
          </p:nvSpPr>
          <p:spPr>
            <a:xfrm flipV="1">
              <a:off x="12573000" y="7511736"/>
              <a:ext cx="1981199" cy="855893"/>
            </a:xfrm>
            <a:prstGeom prst="bentArrow">
              <a:avLst>
                <a:gd name="adj1" fmla="val 36250"/>
                <a:gd name="adj2" fmla="val 24293"/>
                <a:gd name="adj3" fmla="val 40714"/>
                <a:gd name="adj4" fmla="val 46607"/>
              </a:avLst>
            </a:prstGeom>
            <a:solidFill>
              <a:srgbClr val="FF0000">
                <a:alpha val="1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순서도: 처리 51">
              <a:extLst>
                <a:ext uri="{FF2B5EF4-FFF2-40B4-BE49-F238E27FC236}">
                  <a16:creationId xmlns:a16="http://schemas.microsoft.com/office/drawing/2014/main" id="{7F246F20-F442-4CA2-A18F-1D1BA03A291B}"/>
                </a:ext>
              </a:extLst>
            </p:cNvPr>
            <p:cNvSpPr/>
            <p:nvPr/>
          </p:nvSpPr>
          <p:spPr>
            <a:xfrm>
              <a:off x="12573000" y="7311084"/>
              <a:ext cx="304800" cy="200652"/>
            </a:xfrm>
            <a:prstGeom prst="flowChartProcess">
              <a:avLst/>
            </a:prstGeom>
            <a:solidFill>
              <a:srgbClr val="FF0000">
                <a:alpha val="1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3" name="직각 삼각형 52">
            <a:extLst>
              <a:ext uri="{FF2B5EF4-FFF2-40B4-BE49-F238E27FC236}">
                <a16:creationId xmlns:a16="http://schemas.microsoft.com/office/drawing/2014/main" id="{ED5D42D0-6235-47C5-BACF-0A706D544507}"/>
              </a:ext>
            </a:extLst>
          </p:cNvPr>
          <p:cNvSpPr/>
          <p:nvPr/>
        </p:nvSpPr>
        <p:spPr>
          <a:xfrm flipH="1">
            <a:off x="12611098" y="7146237"/>
            <a:ext cx="266700" cy="164846"/>
          </a:xfrm>
          <a:prstGeom prst="rtTriangle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36D1D59-EC37-416E-9D6F-D0F3837C6E74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3BD8B63-F5BD-4A7F-AD82-5388E1145ECE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24232560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BCDC881F-7F09-4E17-B5B2-4F4466FCFB25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0F8B7CC7-271C-4F1C-9D2D-C23EA28E6DDF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29" name="그림 28">
                <a:extLst>
                  <a:ext uri="{FF2B5EF4-FFF2-40B4-BE49-F238E27FC236}">
                    <a16:creationId xmlns:a16="http://schemas.microsoft.com/office/drawing/2014/main" id="{3C4099AD-2836-4486-AF8D-2F6112414B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45E866D6-4001-4E9B-B6C6-5FDFF610A8A1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D3F95956-0861-4346-8FDB-7DE6315F0B45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A10B13AB-1F18-4D69-AC55-9C55CAAA7FAB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7B45AA17-EDF3-4E4C-B19A-FB0864A6A85B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820BBCC3-FBE9-4FCB-A7BA-CAF40B2F24A3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2725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2725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2725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2725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F57EF5A0-59AF-472D-99CD-2706365A8917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0673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D57B7442-E919-443A-9A24-28FC1D2943DE}"/>
              </a:ext>
            </a:extLst>
          </p:cNvPr>
          <p:cNvCxnSpPr>
            <a:cxnSpLocks/>
          </p:cNvCxnSpPr>
          <p:nvPr/>
        </p:nvCxnSpPr>
        <p:spPr>
          <a:xfrm>
            <a:off x="11506200" y="5067300"/>
            <a:ext cx="609600" cy="0"/>
          </a:xfrm>
          <a:prstGeom prst="straightConnector1">
            <a:avLst/>
          </a:prstGeom>
          <a:ln w="52324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EA8D1C1B-B7DD-4D40-8154-84A0578CB620}"/>
              </a:ext>
            </a:extLst>
          </p:cNvPr>
          <p:cNvCxnSpPr>
            <a:cxnSpLocks/>
          </p:cNvCxnSpPr>
          <p:nvPr/>
        </p:nvCxnSpPr>
        <p:spPr>
          <a:xfrm>
            <a:off x="13868400" y="6362700"/>
            <a:ext cx="609600" cy="0"/>
          </a:xfrm>
          <a:prstGeom prst="straightConnector1">
            <a:avLst/>
          </a:prstGeom>
          <a:ln w="4953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C185B03F-548F-4781-85CB-62D169D7F7D3}"/>
              </a:ext>
            </a:extLst>
          </p:cNvPr>
          <p:cNvCxnSpPr>
            <a:cxnSpLocks/>
          </p:cNvCxnSpPr>
          <p:nvPr/>
        </p:nvCxnSpPr>
        <p:spPr>
          <a:xfrm flipV="1">
            <a:off x="14478000" y="5829300"/>
            <a:ext cx="0" cy="533400"/>
          </a:xfrm>
          <a:prstGeom prst="straightConnector1">
            <a:avLst/>
          </a:prstGeom>
          <a:ln w="50038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5B82CFA4-4A8B-447D-8895-31A986518BF4}"/>
              </a:ext>
            </a:extLst>
          </p:cNvPr>
          <p:cNvCxnSpPr>
            <a:cxnSpLocks/>
          </p:cNvCxnSpPr>
          <p:nvPr/>
        </p:nvCxnSpPr>
        <p:spPr>
          <a:xfrm>
            <a:off x="14478000" y="6362700"/>
            <a:ext cx="0" cy="533400"/>
          </a:xfrm>
          <a:prstGeom prst="straightConnector1">
            <a:avLst/>
          </a:prstGeom>
          <a:ln w="50038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7" name="화면 녹화 38">
            <a:hlinkClick r:id="" action="ppaction://media"/>
            <a:extLst>
              <a:ext uri="{FF2B5EF4-FFF2-40B4-BE49-F238E27FC236}">
                <a16:creationId xmlns:a16="http://schemas.microsoft.com/office/drawing/2014/main" id="{6A74F542-3815-489C-BDC2-09D968C8C558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073" end="1304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0" y="4734305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39D0EEC5-2E0E-43C1-8276-7E9641890F29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F0C366A-A606-440F-89AB-1699F50C97A1}"/>
              </a:ext>
            </a:extLst>
          </p:cNvPr>
          <p:cNvSpPr txBox="1"/>
          <p:nvPr/>
        </p:nvSpPr>
        <p:spPr>
          <a:xfrm>
            <a:off x="1295401" y="3826014"/>
            <a:ext cx="14341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6)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배기풍을 이용한 시료의 이동 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3" name="화살표: 오각형 52">
            <a:extLst>
              <a:ext uri="{FF2B5EF4-FFF2-40B4-BE49-F238E27FC236}">
                <a16:creationId xmlns:a16="http://schemas.microsoft.com/office/drawing/2014/main" id="{69AE9363-E767-4438-9FF5-B63241DBF9E4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화살표: 위로 굽음 53">
            <a:extLst>
              <a:ext uri="{FF2B5EF4-FFF2-40B4-BE49-F238E27FC236}">
                <a16:creationId xmlns:a16="http://schemas.microsoft.com/office/drawing/2014/main" id="{5358D145-55D3-4103-85E5-05BC6CF3C9F3}"/>
              </a:ext>
            </a:extLst>
          </p:cNvPr>
          <p:cNvSpPr/>
          <p:nvPr/>
        </p:nvSpPr>
        <p:spPr>
          <a:xfrm flipV="1">
            <a:off x="13415059" y="6227180"/>
            <a:ext cx="1367742" cy="1083904"/>
          </a:xfrm>
          <a:prstGeom prst="bentUpArrow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DE6E6841-E075-4D50-A3AE-4F2B2AA20746}"/>
              </a:ext>
            </a:extLst>
          </p:cNvPr>
          <p:cNvGrpSpPr/>
          <p:nvPr/>
        </p:nvGrpSpPr>
        <p:grpSpPr>
          <a:xfrm>
            <a:off x="12573000" y="7311084"/>
            <a:ext cx="1981199" cy="1056545"/>
            <a:chOff x="12573000" y="7311084"/>
            <a:chExt cx="1981199" cy="1056545"/>
          </a:xfrm>
        </p:grpSpPr>
        <p:sp>
          <p:nvSpPr>
            <p:cNvPr id="5" name="화살표: 굽음 4">
              <a:extLst>
                <a:ext uri="{FF2B5EF4-FFF2-40B4-BE49-F238E27FC236}">
                  <a16:creationId xmlns:a16="http://schemas.microsoft.com/office/drawing/2014/main" id="{D4C70789-64DD-4877-8846-73F05BABBAB3}"/>
                </a:ext>
              </a:extLst>
            </p:cNvPr>
            <p:cNvSpPr/>
            <p:nvPr/>
          </p:nvSpPr>
          <p:spPr>
            <a:xfrm flipV="1">
              <a:off x="12573000" y="7511736"/>
              <a:ext cx="1981199" cy="855893"/>
            </a:xfrm>
            <a:prstGeom prst="bentArrow">
              <a:avLst>
                <a:gd name="adj1" fmla="val 36250"/>
                <a:gd name="adj2" fmla="val 24293"/>
                <a:gd name="adj3" fmla="val 40714"/>
                <a:gd name="adj4" fmla="val 46607"/>
              </a:avLst>
            </a:prstGeom>
            <a:solidFill>
              <a:srgbClr val="FF0000">
                <a:alpha val="1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순서도: 처리 5">
              <a:extLst>
                <a:ext uri="{FF2B5EF4-FFF2-40B4-BE49-F238E27FC236}">
                  <a16:creationId xmlns:a16="http://schemas.microsoft.com/office/drawing/2014/main" id="{12FA3755-4FD1-425B-8E39-2FCB7788F16B}"/>
                </a:ext>
              </a:extLst>
            </p:cNvPr>
            <p:cNvSpPr/>
            <p:nvPr/>
          </p:nvSpPr>
          <p:spPr>
            <a:xfrm>
              <a:off x="12573000" y="7311084"/>
              <a:ext cx="304800" cy="200652"/>
            </a:xfrm>
            <a:prstGeom prst="flowChartProcess">
              <a:avLst/>
            </a:prstGeom>
            <a:solidFill>
              <a:srgbClr val="FF0000">
                <a:alpha val="1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5" name="직각 삼각형 54">
            <a:extLst>
              <a:ext uri="{FF2B5EF4-FFF2-40B4-BE49-F238E27FC236}">
                <a16:creationId xmlns:a16="http://schemas.microsoft.com/office/drawing/2014/main" id="{675C2DED-5F91-488E-9605-2C1F9312F40C}"/>
              </a:ext>
            </a:extLst>
          </p:cNvPr>
          <p:cNvSpPr/>
          <p:nvPr/>
        </p:nvSpPr>
        <p:spPr>
          <a:xfrm flipH="1">
            <a:off x="12611098" y="7146237"/>
            <a:ext cx="266700" cy="164846"/>
          </a:xfrm>
          <a:prstGeom prst="rtTriangle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78046F1-2F0F-4BC7-A781-3E4DA792F336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C37C65D-1505-4A84-8EC7-5353942C3859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34534884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37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>
            <a:extLst>
              <a:ext uri="{FF2B5EF4-FFF2-40B4-BE49-F238E27FC236}">
                <a16:creationId xmlns:a16="http://schemas.microsoft.com/office/drawing/2014/main" id="{D68D593C-AF07-4991-901F-B886CA3971D9}"/>
              </a:ext>
            </a:extLst>
          </p:cNvPr>
          <p:cNvGrpSpPr/>
          <p:nvPr/>
        </p:nvGrpSpPr>
        <p:grpSpPr>
          <a:xfrm>
            <a:off x="9906000" y="2933700"/>
            <a:ext cx="7391400" cy="5948741"/>
            <a:chOff x="9906000" y="3543300"/>
            <a:chExt cx="7391400" cy="5948741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DF2BC474-1706-42A7-A2DC-6A544842941A}"/>
                </a:ext>
              </a:extLst>
            </p:cNvPr>
            <p:cNvGrpSpPr/>
            <p:nvPr/>
          </p:nvGrpSpPr>
          <p:grpSpPr>
            <a:xfrm>
              <a:off x="9906000" y="3543300"/>
              <a:ext cx="7391400" cy="5948741"/>
              <a:chOff x="9906000" y="3543300"/>
              <a:chExt cx="7391400" cy="5948741"/>
            </a:xfrm>
          </p:grpSpPr>
          <p:pic>
            <p:nvPicPr>
              <p:cNvPr id="28" name="그림 27">
                <a:extLst>
                  <a:ext uri="{FF2B5EF4-FFF2-40B4-BE49-F238E27FC236}">
                    <a16:creationId xmlns:a16="http://schemas.microsoft.com/office/drawing/2014/main" id="{A941729E-BD67-4370-8F2D-B3FF15AFF5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06000" y="3543300"/>
                <a:ext cx="7391400" cy="5948741"/>
              </a:xfrm>
              <a:prstGeom prst="rect">
                <a:avLst/>
              </a:prstGeom>
            </p:spPr>
          </p:pic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CD7B2183-00AE-4B1D-9A39-47598850D5CE}"/>
                  </a:ext>
                </a:extLst>
              </p:cNvPr>
              <p:cNvSpPr/>
              <p:nvPr/>
            </p:nvSpPr>
            <p:spPr>
              <a:xfrm>
                <a:off x="10744200" y="5524500"/>
                <a:ext cx="685800" cy="228599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7A2D924B-F8A9-4562-8EB4-743A50D658D0}"/>
                  </a:ext>
                </a:extLst>
              </p:cNvPr>
              <p:cNvSpPr/>
              <p:nvPr/>
            </p:nvSpPr>
            <p:spPr>
              <a:xfrm>
                <a:off x="12573000" y="4166692"/>
                <a:ext cx="76200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A9DF19B9-FD78-4FC1-93ED-A3F961FD340A}"/>
                  </a:ext>
                </a:extLst>
              </p:cNvPr>
              <p:cNvSpPr/>
              <p:nvPr/>
            </p:nvSpPr>
            <p:spPr>
              <a:xfrm>
                <a:off x="14401800" y="5618481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7D880F13-8E84-44D5-81D7-C78FF265CEF3}"/>
                  </a:ext>
                </a:extLst>
              </p:cNvPr>
              <p:cNvSpPr/>
              <p:nvPr/>
            </p:nvSpPr>
            <p:spPr>
              <a:xfrm>
                <a:off x="14376399" y="7691848"/>
                <a:ext cx="152399" cy="59580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C150A8DC-F7D1-4D8D-9830-B9DB710A060F}"/>
                </a:ext>
              </a:extLst>
            </p:cNvPr>
            <p:cNvSpPr/>
            <p:nvPr/>
          </p:nvSpPr>
          <p:spPr>
            <a:xfrm>
              <a:off x="13411200" y="6896101"/>
              <a:ext cx="685800" cy="22859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타원 3">
            <a:extLst>
              <a:ext uri="{FF2B5EF4-FFF2-40B4-BE49-F238E27FC236}">
                <a16:creationId xmlns:a16="http://schemas.microsoft.com/office/drawing/2014/main" id="{615A5560-2EEE-4BED-9830-3D4C21B7C661}"/>
              </a:ext>
            </a:extLst>
          </p:cNvPr>
          <p:cNvSpPr/>
          <p:nvPr/>
        </p:nvSpPr>
        <p:spPr>
          <a:xfrm>
            <a:off x="15011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5ED824FC-C1E7-44D1-BC70-F379E8B38738}"/>
              </a:ext>
            </a:extLst>
          </p:cNvPr>
          <p:cNvSpPr/>
          <p:nvPr/>
        </p:nvSpPr>
        <p:spPr>
          <a:xfrm>
            <a:off x="15011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221807AF-2465-46C0-A607-65C31918DDCE}"/>
              </a:ext>
            </a:extLst>
          </p:cNvPr>
          <p:cNvSpPr/>
          <p:nvPr/>
        </p:nvSpPr>
        <p:spPr>
          <a:xfrm>
            <a:off x="15011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D620C48-0D13-4941-8B3B-C0A031B756A8}"/>
              </a:ext>
            </a:extLst>
          </p:cNvPr>
          <p:cNvSpPr/>
          <p:nvPr/>
        </p:nvSpPr>
        <p:spPr>
          <a:xfrm>
            <a:off x="15011400" y="8115300"/>
            <a:ext cx="76200" cy="7620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4FB4807A-E91E-481C-80C0-A7D08739165D}"/>
              </a:ext>
            </a:extLst>
          </p:cNvPr>
          <p:cNvCxnSpPr>
            <a:cxnSpLocks/>
          </p:cNvCxnSpPr>
          <p:nvPr/>
        </p:nvCxnSpPr>
        <p:spPr>
          <a:xfrm>
            <a:off x="10744200" y="5067300"/>
            <a:ext cx="609600" cy="0"/>
          </a:xfrm>
          <a:prstGeom prst="straightConnector1">
            <a:avLst/>
          </a:prstGeom>
          <a:ln w="52197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AFBF35CD-4AFE-4D92-BD38-F2A5E9208763}"/>
              </a:ext>
            </a:extLst>
          </p:cNvPr>
          <p:cNvCxnSpPr>
            <a:cxnSpLocks/>
          </p:cNvCxnSpPr>
          <p:nvPr/>
        </p:nvCxnSpPr>
        <p:spPr>
          <a:xfrm>
            <a:off x="13487400" y="6362700"/>
            <a:ext cx="609600" cy="0"/>
          </a:xfrm>
          <a:prstGeom prst="straightConnector1">
            <a:avLst/>
          </a:prstGeom>
          <a:ln w="50292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971DFFA7-F65A-457D-8F79-82008D3CE977}"/>
              </a:ext>
            </a:extLst>
          </p:cNvPr>
          <p:cNvCxnSpPr>
            <a:cxnSpLocks/>
          </p:cNvCxnSpPr>
          <p:nvPr/>
        </p:nvCxnSpPr>
        <p:spPr>
          <a:xfrm flipV="1">
            <a:off x="14478000" y="5067300"/>
            <a:ext cx="0" cy="533400"/>
          </a:xfrm>
          <a:prstGeom prst="straightConnector1">
            <a:avLst/>
          </a:prstGeom>
          <a:ln w="50038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EE997F3C-4A82-4AEF-AA94-E7BC944B2628}"/>
              </a:ext>
            </a:extLst>
          </p:cNvPr>
          <p:cNvCxnSpPr>
            <a:cxnSpLocks/>
          </p:cNvCxnSpPr>
          <p:nvPr/>
        </p:nvCxnSpPr>
        <p:spPr>
          <a:xfrm>
            <a:off x="14478000" y="7048500"/>
            <a:ext cx="0" cy="533400"/>
          </a:xfrm>
          <a:prstGeom prst="straightConnector1">
            <a:avLst/>
          </a:prstGeom>
          <a:ln w="50038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72B733B6-B17A-451F-9B66-6B7586CF14F7}"/>
              </a:ext>
            </a:extLst>
          </p:cNvPr>
          <p:cNvCxnSpPr>
            <a:cxnSpLocks/>
          </p:cNvCxnSpPr>
          <p:nvPr/>
        </p:nvCxnSpPr>
        <p:spPr>
          <a:xfrm>
            <a:off x="11506200" y="5067300"/>
            <a:ext cx="609600" cy="0"/>
          </a:xfrm>
          <a:prstGeom prst="straightConnector1">
            <a:avLst/>
          </a:prstGeom>
          <a:ln w="50673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화살표: 오각형 33">
            <a:extLst>
              <a:ext uri="{FF2B5EF4-FFF2-40B4-BE49-F238E27FC236}">
                <a16:creationId xmlns:a16="http://schemas.microsoft.com/office/drawing/2014/main" id="{A3822A48-660E-47F6-AED1-8AAC3B889E8C}"/>
              </a:ext>
            </a:extLst>
          </p:cNvPr>
          <p:cNvSpPr/>
          <p:nvPr/>
        </p:nvSpPr>
        <p:spPr>
          <a:xfrm rot="5400000">
            <a:off x="11322832" y="5222720"/>
            <a:ext cx="2576533" cy="1600197"/>
          </a:xfrm>
          <a:prstGeom prst="homePlate">
            <a:avLst>
              <a:gd name="adj" fmla="val 30000"/>
            </a:avLst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화면 녹화 1">
            <a:hlinkClick r:id="" action="ppaction://media"/>
            <a:extLst>
              <a:ext uri="{FF2B5EF4-FFF2-40B4-BE49-F238E27FC236}">
                <a16:creationId xmlns:a16="http://schemas.microsoft.com/office/drawing/2014/main" id="{351B4B2F-C82A-4C1F-B919-81E5FCB69559}"/>
              </a:ext>
            </a:extLst>
          </p:cNvPr>
          <p:cNvPicPr preferRelativeResize="0">
            <a:picLocks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410" end="1922.312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9200" y="4755300"/>
            <a:ext cx="7682400" cy="4122000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53B2FDE-3B95-48C8-BDAE-756475AD1BB5}"/>
              </a:ext>
            </a:extLst>
          </p:cNvPr>
          <p:cNvSpPr txBox="1"/>
          <p:nvPr/>
        </p:nvSpPr>
        <p:spPr>
          <a:xfrm>
            <a:off x="11277600" y="9030310"/>
            <a:ext cx="6141718" cy="46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&lt;“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분무건조기의 공정도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”,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식품과학기술대사전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&gt;</a:t>
            </a:r>
            <a:endParaRPr lang="ko-KR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105BFD6-E532-4A08-9389-9F4E437BBFCC}"/>
              </a:ext>
            </a:extLst>
          </p:cNvPr>
          <p:cNvSpPr txBox="1"/>
          <p:nvPr/>
        </p:nvSpPr>
        <p:spPr>
          <a:xfrm>
            <a:off x="1295401" y="3826014"/>
            <a:ext cx="14341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7) </a:t>
            </a:r>
            <a:r>
              <a:rPr lang="ko-KR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시료 회수</a:t>
            </a:r>
            <a:endParaRPr lang="en-US" altLang="ko-KR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4" name="화살표: 위로 굽음 43">
            <a:extLst>
              <a:ext uri="{FF2B5EF4-FFF2-40B4-BE49-F238E27FC236}">
                <a16:creationId xmlns:a16="http://schemas.microsoft.com/office/drawing/2014/main" id="{7CAFF821-DE09-449E-9B47-3137B024CEC4}"/>
              </a:ext>
            </a:extLst>
          </p:cNvPr>
          <p:cNvSpPr/>
          <p:nvPr/>
        </p:nvSpPr>
        <p:spPr>
          <a:xfrm flipV="1">
            <a:off x="13415059" y="6227180"/>
            <a:ext cx="1367742" cy="1083904"/>
          </a:xfrm>
          <a:prstGeom prst="bentUpArrow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E7EE722D-F52C-4206-B088-91AC9B0D28C2}"/>
              </a:ext>
            </a:extLst>
          </p:cNvPr>
          <p:cNvGrpSpPr/>
          <p:nvPr/>
        </p:nvGrpSpPr>
        <p:grpSpPr>
          <a:xfrm>
            <a:off x="12573000" y="7311084"/>
            <a:ext cx="1981199" cy="1056545"/>
            <a:chOff x="12573000" y="7311084"/>
            <a:chExt cx="1981199" cy="1056545"/>
          </a:xfrm>
        </p:grpSpPr>
        <p:sp>
          <p:nvSpPr>
            <p:cNvPr id="46" name="화살표: 굽음 45">
              <a:extLst>
                <a:ext uri="{FF2B5EF4-FFF2-40B4-BE49-F238E27FC236}">
                  <a16:creationId xmlns:a16="http://schemas.microsoft.com/office/drawing/2014/main" id="{7A2DA513-EA9B-46C1-85E3-09CDA99324B4}"/>
                </a:ext>
              </a:extLst>
            </p:cNvPr>
            <p:cNvSpPr/>
            <p:nvPr/>
          </p:nvSpPr>
          <p:spPr>
            <a:xfrm flipV="1">
              <a:off x="12573000" y="7511736"/>
              <a:ext cx="1981199" cy="855893"/>
            </a:xfrm>
            <a:prstGeom prst="bentArrow">
              <a:avLst>
                <a:gd name="adj1" fmla="val 36250"/>
                <a:gd name="adj2" fmla="val 24293"/>
                <a:gd name="adj3" fmla="val 40714"/>
                <a:gd name="adj4" fmla="val 46607"/>
              </a:avLst>
            </a:prstGeom>
            <a:solidFill>
              <a:srgbClr val="FF0000">
                <a:alpha val="1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순서도: 처리 46">
              <a:extLst>
                <a:ext uri="{FF2B5EF4-FFF2-40B4-BE49-F238E27FC236}">
                  <a16:creationId xmlns:a16="http://schemas.microsoft.com/office/drawing/2014/main" id="{4C0E3D60-0D71-4CD0-ACCC-20D5179F3A31}"/>
                </a:ext>
              </a:extLst>
            </p:cNvPr>
            <p:cNvSpPr/>
            <p:nvPr/>
          </p:nvSpPr>
          <p:spPr>
            <a:xfrm>
              <a:off x="12573000" y="7311084"/>
              <a:ext cx="304800" cy="200652"/>
            </a:xfrm>
            <a:prstGeom prst="flowChartProcess">
              <a:avLst/>
            </a:prstGeom>
            <a:solidFill>
              <a:srgbClr val="FF0000">
                <a:alpha val="1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8" name="직각 삼각형 47">
            <a:extLst>
              <a:ext uri="{FF2B5EF4-FFF2-40B4-BE49-F238E27FC236}">
                <a16:creationId xmlns:a16="http://schemas.microsoft.com/office/drawing/2014/main" id="{B1F60B7E-62B0-4FC5-BE39-67E15A91DEE2}"/>
              </a:ext>
            </a:extLst>
          </p:cNvPr>
          <p:cNvSpPr/>
          <p:nvPr/>
        </p:nvSpPr>
        <p:spPr>
          <a:xfrm flipH="1">
            <a:off x="12611098" y="7146237"/>
            <a:ext cx="266700" cy="164846"/>
          </a:xfrm>
          <a:prstGeom prst="rtTriangle">
            <a:avLst/>
          </a:prstGeom>
          <a:solidFill>
            <a:srgbClr val="FF0000">
              <a:alpha val="1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853460B-5BE1-486B-ABEA-A9D219BBCDCF}"/>
              </a:ext>
            </a:extLst>
          </p:cNvPr>
          <p:cNvSpPr txBox="1"/>
          <p:nvPr/>
        </p:nvSpPr>
        <p:spPr>
          <a:xfrm>
            <a:off x="609600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2-3. </a:t>
            </a:r>
            <a:r>
              <a:rPr lang="ko-KR" altLang="en-US" sz="6000">
                <a:solidFill>
                  <a:srgbClr val="8E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분말 가공 과정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CBEF4A4-3C59-4D7C-820E-FCA8B141D447}"/>
              </a:ext>
            </a:extLst>
          </p:cNvPr>
          <p:cNvSpPr txBox="1"/>
          <p:nvPr/>
        </p:nvSpPr>
        <p:spPr>
          <a:xfrm>
            <a:off x="914401" y="2164259"/>
            <a:ext cx="8610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분무건조 공정</a:t>
            </a: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(Spray Drying)</a:t>
            </a:r>
          </a:p>
        </p:txBody>
      </p:sp>
    </p:spTree>
    <p:extLst>
      <p:ext uri="{BB962C8B-B14F-4D97-AF65-F5344CB8AC3E}">
        <p14:creationId xmlns:p14="http://schemas.microsoft.com/office/powerpoint/2010/main" val="33790277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 advTm="14373">
        <p159:morph option="byObject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8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63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CB8456D4-6CE4-42A7-A78A-ABF85AA7A885}"/>
              </a:ext>
            </a:extLst>
          </p:cNvPr>
          <p:cNvSpPr txBox="1"/>
          <p:nvPr/>
        </p:nvSpPr>
        <p:spPr>
          <a:xfrm>
            <a:off x="4835779" y="4481781"/>
            <a:ext cx="8616462" cy="132343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ko-KR" sz="8000" b="1" spc="-300" dirty="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3</a:t>
            </a:r>
            <a:r>
              <a:rPr lang="en-US" altLang="ko-KR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. </a:t>
            </a:r>
            <a:r>
              <a:rPr lang="ko-KR" altLang="en-US" sz="8000" b="1" spc="-300" dirty="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제품의 성분 분석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08F96D-D7A2-47D4-B364-9DB493264257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CF63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9066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E307D71E-05A3-486F-8C6F-B509D73D5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5620" y="2400300"/>
            <a:ext cx="12192000" cy="6594231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9CE06FE6-78F3-44C8-AAC8-E94E1E720710}"/>
              </a:ext>
            </a:extLst>
          </p:cNvPr>
          <p:cNvSpPr/>
          <p:nvPr/>
        </p:nvSpPr>
        <p:spPr>
          <a:xfrm>
            <a:off x="8618220" y="6920129"/>
            <a:ext cx="3886200" cy="863262"/>
          </a:xfrm>
          <a:prstGeom prst="rect">
            <a:avLst/>
          </a:prstGeom>
          <a:solidFill>
            <a:srgbClr val="F5F5F5"/>
          </a:solidFill>
          <a:ln>
            <a:solidFill>
              <a:srgbClr val="F5F5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E9A39A49-CBC3-4B8A-9C22-239F6C01C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5820" y="6892805"/>
            <a:ext cx="4191000" cy="987304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2F2F22CE-B107-4AEC-8CD2-BC5B4A8CFC0E}"/>
              </a:ext>
            </a:extLst>
          </p:cNvPr>
          <p:cNvSpPr/>
          <p:nvPr/>
        </p:nvSpPr>
        <p:spPr>
          <a:xfrm>
            <a:off x="3040380" y="2392678"/>
            <a:ext cx="12207240" cy="6601853"/>
          </a:xfrm>
          <a:prstGeom prst="rect">
            <a:avLst/>
          </a:prstGeom>
          <a:noFill/>
          <a:ln w="127000">
            <a:solidFill>
              <a:srgbClr val="F5F5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3BD4F6-AA06-4A63-961B-6A4A972A8556}"/>
              </a:ext>
            </a:extLst>
          </p:cNvPr>
          <p:cNvSpPr txBox="1"/>
          <p:nvPr/>
        </p:nvSpPr>
        <p:spPr>
          <a:xfrm>
            <a:off x="662356" y="490818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CF635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3-1. </a:t>
            </a:r>
            <a:r>
              <a:rPr lang="ko-KR" altLang="en-US" sz="6000">
                <a:solidFill>
                  <a:srgbClr val="CF635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제품 예시</a:t>
            </a:r>
            <a:endParaRPr lang="ko-KR" altLang="en-US" sz="6000" dirty="0">
              <a:solidFill>
                <a:srgbClr val="CF635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597525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id="{E1D50FB1-EA5C-4B7C-8085-C2BE109A8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5620" y="2400300"/>
            <a:ext cx="12192000" cy="6594231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E8A7CCE8-0642-40FD-9D79-040A031E0645}"/>
              </a:ext>
            </a:extLst>
          </p:cNvPr>
          <p:cNvSpPr/>
          <p:nvPr/>
        </p:nvSpPr>
        <p:spPr>
          <a:xfrm>
            <a:off x="189729" y="2095500"/>
            <a:ext cx="17183871" cy="7543800"/>
          </a:xfrm>
          <a:prstGeom prst="rect">
            <a:avLst/>
          </a:prstGeom>
          <a:solidFill>
            <a:srgbClr val="F5F5F5"/>
          </a:solidFill>
          <a:ln>
            <a:solidFill>
              <a:srgbClr val="F5F5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3AD60705-EE9D-419D-9ECB-85192151A7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6953" y="3931917"/>
            <a:ext cx="14994094" cy="319278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378F9C8-6BC4-4C86-A9AF-A571D2BA2529}"/>
              </a:ext>
            </a:extLst>
          </p:cNvPr>
          <p:cNvSpPr txBox="1"/>
          <p:nvPr/>
        </p:nvSpPr>
        <p:spPr>
          <a:xfrm>
            <a:off x="662356" y="490818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CF635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3-2. </a:t>
            </a:r>
            <a:r>
              <a:rPr lang="ko-KR" altLang="en-US" sz="6000">
                <a:solidFill>
                  <a:srgbClr val="CF635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원재료명 및 칼로리</a:t>
            </a:r>
            <a:endParaRPr lang="ko-KR" altLang="en-US" sz="6000" dirty="0">
              <a:solidFill>
                <a:srgbClr val="CF635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80086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68AEAE0-9B36-4F4A-ABB4-1509075DA8B2}"/>
              </a:ext>
            </a:extLst>
          </p:cNvPr>
          <p:cNvSpPr txBox="1"/>
          <p:nvPr/>
        </p:nvSpPr>
        <p:spPr>
          <a:xfrm>
            <a:off x="662356" y="490818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>
                <a:solidFill>
                  <a:srgbClr val="CF635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3-3. </a:t>
            </a:r>
            <a:r>
              <a:rPr lang="ko-KR" altLang="en-US" sz="6000">
                <a:solidFill>
                  <a:srgbClr val="CF635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예상되는 기대효과</a:t>
            </a:r>
            <a:endParaRPr lang="ko-KR" altLang="en-US" sz="6000" dirty="0">
              <a:solidFill>
                <a:srgbClr val="CF635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F2F27D-5BA4-4850-9504-C712C4B6F72D}"/>
              </a:ext>
            </a:extLst>
          </p:cNvPr>
          <p:cNvSpPr txBox="1"/>
          <p:nvPr/>
        </p:nvSpPr>
        <p:spPr>
          <a:xfrm>
            <a:off x="1219200" y="2552700"/>
            <a:ext cx="152399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면역력 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병아리콩과 오곡의 섭취에 의한 항산화 효과</a:t>
            </a:r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경제성 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불필요한 과정 최소화 및 간단한 가공과정 </a:t>
            </a:r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영양적 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단시간 가공과정으로 영양분 손실 최소화</a:t>
            </a:r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4400" b="1">
                <a:solidFill>
                  <a:srgbClr val="C84D38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편리성 </a:t>
            </a:r>
            <a:r>
              <a:rPr lang="en-US" altLang="ko-KR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ko-KR" altLang="en-US" sz="4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간편한 섭취 방법 및 최적화된 용기</a:t>
            </a:r>
            <a:endParaRPr lang="en-US" altLang="ko-KR" sz="4400" b="1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14109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00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CB8456D4-6CE4-42A7-A78A-ABF85AA7A885}"/>
              </a:ext>
            </a:extLst>
          </p:cNvPr>
          <p:cNvSpPr txBox="1"/>
          <p:nvPr/>
        </p:nvSpPr>
        <p:spPr>
          <a:xfrm>
            <a:off x="6440384" y="4481781"/>
            <a:ext cx="5407250" cy="132343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ko-KR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4. </a:t>
            </a:r>
            <a:r>
              <a:rPr lang="ko-KR" altLang="en-US" sz="8000" b="1" spc="-300">
                <a:solidFill>
                  <a:schemeClr val="bg1">
                    <a:lumMod val="9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참고 문헌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08F96D-D7A2-47D4-B364-9DB493264257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 w="1270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BC005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3A57510-DCA8-426E-B98F-641421CD114C}"/>
              </a:ext>
            </a:extLst>
          </p:cNvPr>
          <p:cNvSpPr/>
          <p:nvPr/>
        </p:nvSpPr>
        <p:spPr>
          <a:xfrm>
            <a:off x="3864128" y="3505200"/>
            <a:ext cx="10559744" cy="3276600"/>
          </a:xfrm>
          <a:prstGeom prst="rect">
            <a:avLst/>
          </a:prstGeom>
          <a:noFill/>
          <a:ln>
            <a:solidFill>
              <a:srgbClr val="F5F5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91735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62356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</a:t>
            </a:r>
            <a:r>
              <a:rPr lang="en-US" altLang="ko-KR" sz="600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6000" dirty="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참고문헌</a:t>
            </a:r>
            <a:r>
              <a:rPr lang="en-US" altLang="ko-KR" sz="6000" dirty="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endParaRPr lang="ko-KR" altLang="en-US" sz="6000" dirty="0">
              <a:solidFill>
                <a:srgbClr val="BC005E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C6BA6-3736-494C-948D-29D44BF04385}"/>
              </a:ext>
            </a:extLst>
          </p:cNvPr>
          <p:cNvSpPr txBox="1"/>
          <p:nvPr/>
        </p:nvSpPr>
        <p:spPr>
          <a:xfrm>
            <a:off x="1190993" y="2171700"/>
            <a:ext cx="16563607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/>
              <a:t>- </a:t>
            </a:r>
            <a:r>
              <a:rPr lang="ko-KR" altLang="en-US" sz="2000" b="1"/>
              <a:t>황서영</a:t>
            </a:r>
            <a:r>
              <a:rPr lang="en-US" altLang="ko-KR" sz="2000" b="1" dirty="0"/>
              <a:t>, 2020.10.22 01:50, “[</a:t>
            </a:r>
            <a:r>
              <a:rPr lang="ko-KR" altLang="en-US" sz="2000" b="1" dirty="0"/>
              <a:t>기획</a:t>
            </a:r>
            <a:r>
              <a:rPr lang="en-US" altLang="ko-KR" sz="2000" b="1" dirty="0"/>
              <a:t>] </a:t>
            </a:r>
            <a:r>
              <a:rPr lang="ko-KR" altLang="en-US" sz="2000" b="1" dirty="0"/>
              <a:t>미래형 식단 ‘</a:t>
            </a:r>
            <a:r>
              <a:rPr lang="ko-KR" altLang="en-US" sz="2000" b="1" dirty="0" err="1"/>
              <a:t>식사대용식</a:t>
            </a:r>
            <a:r>
              <a:rPr lang="ko-KR" altLang="en-US" sz="2000" b="1" dirty="0"/>
              <a:t>’</a:t>
            </a:r>
            <a:r>
              <a:rPr lang="en-US" altLang="ko-KR" sz="2000" b="1" dirty="0"/>
              <a:t>…</a:t>
            </a:r>
            <a:r>
              <a:rPr lang="ko-KR" altLang="en-US" sz="2000" b="1" dirty="0"/>
              <a:t>소비자는 어떻게 고를까”</a:t>
            </a:r>
            <a:r>
              <a:rPr lang="en-US" altLang="ko-KR" sz="2000" b="1" dirty="0"/>
              <a:t>,</a:t>
            </a:r>
          </a:p>
          <a:p>
            <a:r>
              <a:rPr lang="fr-FR" altLang="ko-KR" sz="2000" b="1" dirty="0">
                <a:hlinkClick r:id="rId3"/>
              </a:rPr>
              <a:t>https://blog.daum.net/why4416/15980043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yell0wsuit </a:t>
            </a:r>
            <a:r>
              <a:rPr lang="fr-FR" altLang="ko-KR" sz="2000" b="1" dirty="0"/>
              <a:t>(2020.4.4), “How It's Made: Oat Cereal”, </a:t>
            </a:r>
          </a:p>
          <a:p>
            <a:r>
              <a:rPr lang="fr-FR" altLang="ko-KR" sz="2000" b="1" dirty="0">
                <a:hlinkClick r:id="rId4"/>
              </a:rPr>
              <a:t>https://www.youtube.com/watch?v=1ZLnz-93w-A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PR </a:t>
            </a:r>
            <a:r>
              <a:rPr lang="fr-FR" altLang="ko-KR" sz="2000" b="1" dirty="0"/>
              <a:t>Coperion (2011. 9. 6), “Process section of Coperion's twin screw extruder ZSK”,</a:t>
            </a:r>
          </a:p>
          <a:p>
            <a:r>
              <a:rPr lang="fr-FR" altLang="ko-KR" sz="2000" b="1" dirty="0">
                <a:hlinkClick r:id="rId5"/>
              </a:rPr>
              <a:t>https://www.youtube.com/watch?v=9d3pHusLRlo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Clextral </a:t>
            </a:r>
            <a:r>
              <a:rPr lang="fr-FR" altLang="ko-KR" sz="2000" b="1" dirty="0"/>
              <a:t>(2015. 10. 14), “Clextral - Breakfast cereals production line”,</a:t>
            </a:r>
          </a:p>
          <a:p>
            <a:r>
              <a:rPr lang="fr-FR" altLang="ko-KR" sz="2000" b="1" dirty="0">
                <a:hlinkClick r:id="rId6"/>
              </a:rPr>
              <a:t>https://www.youtube.com/watch?v=trX8DnX-p8I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en-US" altLang="ko-KR" sz="2000" b="1"/>
              <a:t>- </a:t>
            </a:r>
            <a:r>
              <a:rPr lang="ko-KR" altLang="en-US" sz="2000" b="1"/>
              <a:t>한기영 </a:t>
            </a:r>
            <a:r>
              <a:rPr lang="fr-FR" altLang="ko-KR" sz="2000" b="1" dirty="0"/>
              <a:t>and </a:t>
            </a:r>
            <a:r>
              <a:rPr lang="ko-KR" altLang="en-US" sz="2000" b="1" dirty="0"/>
              <a:t>최진영 </a:t>
            </a:r>
            <a:r>
              <a:rPr lang="en-US" altLang="ko-KR" sz="2000" b="1" dirty="0"/>
              <a:t>(2017), </a:t>
            </a:r>
            <a:r>
              <a:rPr lang="ko-KR" altLang="en-US" sz="2000" b="1" dirty="0"/>
              <a:t>「</a:t>
            </a:r>
            <a:r>
              <a:rPr lang="ko-KR" altLang="en-US" sz="2000" b="1" dirty="0" err="1"/>
              <a:t>병아리콩을</a:t>
            </a:r>
            <a:r>
              <a:rPr lang="ko-KR" altLang="en-US" sz="2000" b="1" dirty="0"/>
              <a:t> 첨가한 두유의 품질 특성 및 항산화 활성」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한국식품영양학회지</a:t>
            </a:r>
            <a:r>
              <a:rPr lang="en-US" altLang="ko-KR" sz="2000" b="1" dirty="0"/>
              <a:t>, 30(5), </a:t>
            </a:r>
            <a:r>
              <a:rPr lang="fr-FR" altLang="ko-KR" sz="2000" b="1" dirty="0"/>
              <a:t>p.1015-1024,</a:t>
            </a:r>
          </a:p>
          <a:p>
            <a:r>
              <a:rPr lang="fr-FR" altLang="ko-KR" sz="2000" b="1" dirty="0">
                <a:hlinkClick r:id="rId7"/>
              </a:rPr>
              <a:t>http://koreascience.or.kr/article/JAKO201732839399562.pdf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en-US" altLang="ko-KR" sz="2000" b="1"/>
              <a:t>- </a:t>
            </a:r>
            <a:r>
              <a:rPr lang="ko-KR" altLang="en-US" sz="2000" b="1"/>
              <a:t>엘림글로벌 </a:t>
            </a:r>
            <a:r>
              <a:rPr lang="en-US" altLang="ko-KR" sz="2000" b="1" dirty="0"/>
              <a:t>(2020. 3. 3), “[</a:t>
            </a:r>
            <a:r>
              <a:rPr lang="ko-KR" altLang="en-US" sz="2000" b="1" dirty="0" err="1"/>
              <a:t>엘림글로벌</a:t>
            </a:r>
            <a:r>
              <a:rPr lang="en-US" altLang="ko-KR" sz="2000" b="1" dirty="0"/>
              <a:t>] </a:t>
            </a:r>
            <a:r>
              <a:rPr lang="ko-KR" altLang="en-US" sz="2000" b="1" dirty="0" err="1"/>
              <a:t>로터</a:t>
            </a:r>
            <a:r>
              <a:rPr lang="en-US" altLang="ko-KR" sz="2000" b="1" dirty="0"/>
              <a:t>&amp;</a:t>
            </a:r>
            <a:r>
              <a:rPr lang="ko-KR" altLang="en-US" sz="2000" b="1" dirty="0" err="1"/>
              <a:t>스테이터</a:t>
            </a:r>
            <a:r>
              <a:rPr lang="en-US" altLang="ko-KR" sz="2000" b="1" dirty="0"/>
              <a:t>(</a:t>
            </a:r>
            <a:r>
              <a:rPr lang="fr-FR" altLang="ko-KR" sz="2000" b="1" dirty="0"/>
              <a:t>Rotor&amp;Stator) </a:t>
            </a:r>
            <a:r>
              <a:rPr lang="ko-KR" altLang="en-US" sz="2000" b="1" dirty="0" err="1"/>
              <a:t>호모게나이저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균질기의 원리</a:t>
            </a:r>
            <a:r>
              <a:rPr lang="en-US" altLang="ko-KR" sz="2000" b="1" dirty="0"/>
              <a:t>_</a:t>
            </a:r>
            <a:r>
              <a:rPr lang="ko-KR" altLang="en-US" sz="2000" b="1" dirty="0" err="1"/>
              <a:t>키네마티카</a:t>
            </a:r>
            <a:r>
              <a:rPr lang="ko-KR" altLang="en-US" sz="2000" b="1" dirty="0"/>
              <a:t> </a:t>
            </a:r>
            <a:r>
              <a:rPr lang="fr-FR" altLang="ko-KR" sz="2000" b="1" dirty="0"/>
              <a:t>Homogenizer”,</a:t>
            </a:r>
          </a:p>
          <a:p>
            <a:r>
              <a:rPr lang="fr-FR" altLang="ko-KR" sz="2000" b="1" dirty="0">
                <a:hlinkClick r:id="rId8"/>
              </a:rPr>
              <a:t>https://www.youtube.com/watch?v=tpQ0p2fH4MI</a:t>
            </a:r>
            <a:endParaRPr lang="fr-FR" altLang="ko-KR" sz="2000" b="1" dirty="0"/>
          </a:p>
          <a:p>
            <a:endParaRPr lang="fr-FR" altLang="ko-KR" sz="1600" b="1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04A892E-09D9-49F3-A825-39C5902D3833}"/>
              </a:ext>
            </a:extLst>
          </p:cNvPr>
          <p:cNvSpPr/>
          <p:nvPr/>
        </p:nvSpPr>
        <p:spPr>
          <a:xfrm>
            <a:off x="662356" y="634663"/>
            <a:ext cx="3908272" cy="952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3917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9AD00FB-E0E2-49D9-8EB6-8E12C0C25C63}"/>
              </a:ext>
            </a:extLst>
          </p:cNvPr>
          <p:cNvSpPr txBox="1"/>
          <p:nvPr/>
        </p:nvSpPr>
        <p:spPr>
          <a:xfrm>
            <a:off x="662356" y="571500"/>
            <a:ext cx="1417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dirty="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</a:t>
            </a:r>
            <a:r>
              <a:rPr lang="en-US" altLang="ko-KR" sz="600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6000" dirty="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참고문헌</a:t>
            </a:r>
            <a:r>
              <a:rPr lang="en-US" altLang="ko-KR" sz="6000" dirty="0">
                <a:solidFill>
                  <a:srgbClr val="BC005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</a:t>
            </a:r>
            <a:endParaRPr lang="ko-KR" altLang="en-US" sz="6000" dirty="0">
              <a:solidFill>
                <a:srgbClr val="BC005E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047787-D843-4E5E-8E1A-D5D25AD0EDB8}"/>
              </a:ext>
            </a:extLst>
          </p:cNvPr>
          <p:cNvSpPr txBox="1"/>
          <p:nvPr/>
        </p:nvSpPr>
        <p:spPr>
          <a:xfrm>
            <a:off x="1190993" y="2171700"/>
            <a:ext cx="9144000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/>
              <a:t>- ‘</a:t>
            </a:r>
            <a:r>
              <a:rPr lang="ko-KR" altLang="en-US" sz="2000" b="1"/>
              <a:t>분무건조기의 공정도</a:t>
            </a:r>
            <a:r>
              <a:rPr lang="en-US" altLang="ko-KR" sz="2000" b="1"/>
              <a:t>’, </a:t>
            </a:r>
            <a:r>
              <a:rPr lang="ko-KR" altLang="en-US" sz="2000" b="1" dirty="0"/>
              <a:t>식품과학기술대사전</a:t>
            </a:r>
            <a:r>
              <a:rPr lang="en-US" altLang="ko-KR" sz="2000" b="1" dirty="0"/>
              <a:t>,</a:t>
            </a:r>
          </a:p>
          <a:p>
            <a:r>
              <a:rPr lang="fr-FR" altLang="ko-KR" sz="2000" b="1" dirty="0">
                <a:hlinkClick r:id="rId3"/>
              </a:rPr>
              <a:t>https://terms.naver.com/entry.naver?docId=294036&amp;cid=48191&amp;categoryId=48287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Xinggan </a:t>
            </a:r>
            <a:r>
              <a:rPr lang="fr-FR" altLang="ko-KR" sz="2000" b="1" dirty="0"/>
              <a:t>Drying (2021. 9. 24), “Lab-scale Spray Dryer”,</a:t>
            </a:r>
          </a:p>
          <a:p>
            <a:r>
              <a:rPr lang="fr-FR" altLang="ko-KR" sz="2000" b="1" dirty="0">
                <a:hlinkClick r:id="rId4"/>
              </a:rPr>
              <a:t>https://www.youtube.com/watch?v=8WqZKRifyAk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UPMACH </a:t>
            </a:r>
            <a:r>
              <a:rPr lang="fr-FR" altLang="ko-KR" sz="2000" b="1" dirty="0"/>
              <a:t>(2020. 1. 2), “How does a High Speed Centrifugal Spray Dryer work”,</a:t>
            </a:r>
          </a:p>
          <a:p>
            <a:r>
              <a:rPr lang="fr-FR" altLang="ko-KR" sz="2000" b="1" dirty="0">
                <a:hlinkClick r:id="rId5"/>
              </a:rPr>
              <a:t>https://www.youtube.com/watch?v=iuJtqlI_5Do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cimait </a:t>
            </a:r>
            <a:r>
              <a:rPr lang="fr-FR" altLang="ko-KR" sz="2000" b="1" dirty="0"/>
              <a:t>(2009. 4. 15), “High Speed Centrifugal Spray Drier”,</a:t>
            </a:r>
          </a:p>
          <a:p>
            <a:r>
              <a:rPr lang="fr-FR" altLang="ko-KR" sz="2000" b="1" dirty="0">
                <a:hlinkClick r:id="rId6"/>
              </a:rPr>
              <a:t>https://www.youtube.com/watch?v=6Jj4RkvgH0c</a:t>
            </a:r>
            <a:endParaRPr lang="fr-FR" altLang="ko-KR" sz="2000" b="1" dirty="0"/>
          </a:p>
          <a:p>
            <a:endParaRPr lang="fr-FR" altLang="ko-KR" sz="2000" b="1" dirty="0"/>
          </a:p>
          <a:p>
            <a:endParaRPr lang="fr-FR" altLang="ko-KR" sz="2000" b="1" dirty="0"/>
          </a:p>
          <a:p>
            <a:r>
              <a:rPr lang="fr-FR" altLang="ko-KR" sz="2000" b="1"/>
              <a:t>- OHKAWARA </a:t>
            </a:r>
            <a:r>
              <a:rPr lang="fr-FR" altLang="ko-KR" sz="2000" b="1" dirty="0"/>
              <a:t>KAKOHKI (2020. 3. 3), “OHKAWARA Spray Dryer Atomizing technology”,</a:t>
            </a:r>
          </a:p>
          <a:p>
            <a:r>
              <a:rPr lang="fr-FR" altLang="ko-KR" sz="2000" b="1" dirty="0">
                <a:hlinkClick r:id="rId7"/>
              </a:rPr>
              <a:t>https://www.youtube.com/watch?v=2jJDo9YmYz8</a:t>
            </a:r>
            <a:endParaRPr lang="fr-FR" altLang="ko-KR" sz="2000" b="1" dirty="0"/>
          </a:p>
          <a:p>
            <a:endParaRPr lang="fr-FR" altLang="ko-KR" b="1" dirty="0"/>
          </a:p>
        </p:txBody>
      </p:sp>
    </p:spTree>
    <p:extLst>
      <p:ext uri="{BB962C8B-B14F-4D97-AF65-F5344CB8AC3E}">
        <p14:creationId xmlns:p14="http://schemas.microsoft.com/office/powerpoint/2010/main" val="38478564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76200">
          <a:solidFill>
            <a:srgbClr val="0000FF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3834</TotalTime>
  <Words>1250</Words>
  <Application>Microsoft Office PowerPoint</Application>
  <PresentationFormat>사용자 지정</PresentationFormat>
  <Paragraphs>241</Paragraphs>
  <Slides>41</Slides>
  <Notes>12</Notes>
  <HiddenSlides>0</HiddenSlides>
  <MMClips>16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50" baseType="lpstr">
      <vt:lpstr>Calibri</vt:lpstr>
      <vt:lpstr>바탕체</vt:lpstr>
      <vt:lpstr>나눔고딕 ExtraBold</vt:lpstr>
      <vt:lpstr>?? ??</vt:lpstr>
      <vt:lpstr>배달의민족 을지로체 TTF</vt:lpstr>
      <vt:lpstr>나눔스퀘어_ac ExtraBold</vt:lpstr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A</cp:lastModifiedBy>
  <cp:revision>24</cp:revision>
  <dcterms:created xsi:type="dcterms:W3CDTF">2021-11-01T21:53:24Z</dcterms:created>
  <dcterms:modified xsi:type="dcterms:W3CDTF">2021-12-31T01:42:57Z</dcterms:modified>
</cp:coreProperties>
</file>