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2" r:id="rId1"/>
  </p:sldMasterIdLst>
  <p:notesMasterIdLst>
    <p:notesMasterId r:id="rId59"/>
  </p:notesMasterIdLst>
  <p:handoutMasterIdLst>
    <p:handoutMasterId r:id="rId6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8" autoAdjust="0"/>
    <p:restoredTop sz="94787" autoAdjust="0"/>
  </p:normalViewPr>
  <p:slideViewPr>
    <p:cSldViewPr>
      <p:cViewPr varScale="1">
        <p:scale>
          <a:sx n="81" d="100"/>
          <a:sy n="81" d="100"/>
        </p:scale>
        <p:origin x="1176" y="90"/>
      </p:cViewPr>
      <p:guideLst>
        <p:guide orient="horz" pos="2159"/>
        <p:guide pos="28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C9A79F-481C-4F65-8E01-9DA5CFDE7B78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2377853-3699-4CA5-8347-09B41D1EBC03}">
      <dgm:prSet phldrT="[텍스트]"/>
      <dgm:spPr/>
      <dgm:t>
        <a:bodyPr/>
        <a:lstStyle/>
        <a:p>
          <a:pPr latinLnBrk="1"/>
          <a:r>
            <a:rPr lang="ko-KR" altLang="en-US" b="1" dirty="0"/>
            <a:t>영어</a:t>
          </a:r>
        </a:p>
      </dgm:t>
    </dgm:pt>
    <dgm:pt modelId="{765A7FC0-3AFA-4AB2-AA7C-D8D1960D828E}" type="par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4CB65158-58BA-426E-AA33-99FC12D08DF6}" type="sibTrans" cxnId="{13E676B8-69AB-4A73-85E1-90CF8B8EA241}">
      <dgm:prSet/>
      <dgm:spPr/>
      <dgm:t>
        <a:bodyPr/>
        <a:lstStyle/>
        <a:p>
          <a:pPr latinLnBrk="1"/>
          <a:endParaRPr lang="ko-KR" altLang="en-US"/>
        </a:p>
      </dgm:t>
    </dgm:pt>
    <dgm:pt modelId="{BD569208-2BDE-4CCA-B2DB-D4B73F134AAF}">
      <dgm:prSet phldrT="[텍스트]"/>
      <dgm:spPr/>
      <dgm:t>
        <a:bodyPr/>
        <a:lstStyle/>
        <a:p>
          <a:pPr latinLnBrk="1"/>
          <a:r>
            <a:rPr lang="ko-KR" altLang="en-US" b="1" dirty="0"/>
            <a:t>중국어</a:t>
          </a:r>
          <a:endParaRPr lang="en-US" altLang="ko-KR" b="1" dirty="0"/>
        </a:p>
      </dgm:t>
    </dgm:pt>
    <dgm:pt modelId="{56C99690-3BB1-4F29-9A97-A90FB2B3ED28}" type="par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004B248D-DFDA-419A-AA1D-5437BD399B02}" type="sibTrans" cxnId="{8CB812DE-22CA-46FB-B289-9FD0D9250831}">
      <dgm:prSet/>
      <dgm:spPr/>
      <dgm:t>
        <a:bodyPr/>
        <a:lstStyle/>
        <a:p>
          <a:pPr latinLnBrk="1"/>
          <a:endParaRPr lang="ko-KR" altLang="en-US"/>
        </a:p>
      </dgm:t>
    </dgm:pt>
    <dgm:pt modelId="{646B13BA-0005-4BC5-A18B-D7782922B206}">
      <dgm:prSet phldrT="[텍스트]"/>
      <dgm:spPr/>
      <dgm:t>
        <a:bodyPr/>
        <a:lstStyle/>
        <a:p>
          <a:pPr latinLnBrk="1"/>
          <a:r>
            <a:rPr lang="ko-KR" altLang="en-US" b="1" dirty="0"/>
            <a:t>일어</a:t>
          </a:r>
          <a:endParaRPr lang="en-US" altLang="ko-KR" b="1" dirty="0"/>
        </a:p>
      </dgm:t>
    </dgm:pt>
    <dgm:pt modelId="{E4E4C822-4695-4EB5-974E-DAF6443757CA}" type="par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F0D942E5-D8E9-458E-80DF-629E2B577C60}" type="sibTrans" cxnId="{56996E7A-9248-4E8C-8C1D-CFD51552FDBE}">
      <dgm:prSet/>
      <dgm:spPr/>
      <dgm:t>
        <a:bodyPr/>
        <a:lstStyle/>
        <a:p>
          <a:pPr latinLnBrk="1"/>
          <a:endParaRPr lang="ko-KR" altLang="en-US"/>
        </a:p>
      </dgm:t>
    </dgm:pt>
    <dgm:pt modelId="{009196E3-A76C-40E2-BA7D-654214D5775B}" type="pres">
      <dgm:prSet presAssocID="{2EC9A79F-481C-4F65-8E01-9DA5CFDE7B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18C6EB-CBEB-47E8-B6A0-123465A3F4D7}" type="pres">
      <dgm:prSet presAssocID="{F2377853-3699-4CA5-8347-09B41D1EBC03}" presName="root" presStyleCnt="0"/>
      <dgm:spPr/>
    </dgm:pt>
    <dgm:pt modelId="{87225DA5-8C39-4387-908B-02774A8B2D97}" type="pres">
      <dgm:prSet presAssocID="{F2377853-3699-4CA5-8347-09B41D1EBC03}" presName="rootComposite" presStyleCnt="0"/>
      <dgm:spPr/>
    </dgm:pt>
    <dgm:pt modelId="{C45F0CC0-7A8B-47A5-9D03-70063B4CAB93}" type="pres">
      <dgm:prSet presAssocID="{F2377853-3699-4CA5-8347-09B41D1EBC03}" presName="rootText" presStyleLbl="node1" presStyleIdx="0" presStyleCnt="1" custLinFactNeighborX="-24568" custLinFactNeighborY="40310"/>
      <dgm:spPr/>
    </dgm:pt>
    <dgm:pt modelId="{40183B5F-B627-42EB-ACB3-32C21F115897}" type="pres">
      <dgm:prSet presAssocID="{F2377853-3699-4CA5-8347-09B41D1EBC03}" presName="rootConnector" presStyleLbl="node1" presStyleIdx="0" presStyleCnt="1"/>
      <dgm:spPr/>
    </dgm:pt>
    <dgm:pt modelId="{EDD758A2-3693-4690-B22A-C991659BA3E3}" type="pres">
      <dgm:prSet presAssocID="{F2377853-3699-4CA5-8347-09B41D1EBC03}" presName="childShape" presStyleCnt="0"/>
      <dgm:spPr/>
    </dgm:pt>
    <dgm:pt modelId="{05CD68A1-49D4-471A-AE30-48FFB110505E}" type="pres">
      <dgm:prSet presAssocID="{56C99690-3BB1-4F29-9A97-A90FB2B3ED28}" presName="Name13" presStyleLbl="parChTrans1D2" presStyleIdx="0" presStyleCnt="2"/>
      <dgm:spPr/>
    </dgm:pt>
    <dgm:pt modelId="{F4E5AA1A-CD22-4F1B-A1C5-9D0F2E0E2DD2}" type="pres">
      <dgm:prSet presAssocID="{BD569208-2BDE-4CCA-B2DB-D4B73F134AAF}" presName="childText" presStyleLbl="bgAcc1" presStyleIdx="0" presStyleCnt="2" custScaleX="176102" custScaleY="82003" custLinFactNeighborX="-6131" custLinFactNeighborY="17967">
        <dgm:presLayoutVars>
          <dgm:bulletEnabled val="1"/>
        </dgm:presLayoutVars>
      </dgm:prSet>
      <dgm:spPr/>
    </dgm:pt>
    <dgm:pt modelId="{B49248AD-41FA-4D5C-91F7-1C2009D4A978}" type="pres">
      <dgm:prSet presAssocID="{E4E4C822-4695-4EB5-974E-DAF6443757CA}" presName="Name13" presStyleLbl="parChTrans1D2" presStyleIdx="1" presStyleCnt="2"/>
      <dgm:spPr/>
    </dgm:pt>
    <dgm:pt modelId="{B9D38522-B0AC-429B-ADA0-BD1513F7C737}" type="pres">
      <dgm:prSet presAssocID="{646B13BA-0005-4BC5-A18B-D7782922B206}" presName="childText" presStyleLbl="bgAcc1" presStyleIdx="1" presStyleCnt="2" custScaleX="176101" custScaleY="85666" custLinFactNeighborX="-6131" custLinFactNeighborY="22954">
        <dgm:presLayoutVars>
          <dgm:bulletEnabled val="1"/>
        </dgm:presLayoutVars>
      </dgm:prSet>
      <dgm:spPr/>
    </dgm:pt>
  </dgm:ptLst>
  <dgm:cxnLst>
    <dgm:cxn modelId="{3F0FE50A-4291-4DB6-82B9-3EC63D30FA99}" type="presOf" srcId="{646B13BA-0005-4BC5-A18B-D7782922B206}" destId="{B9D38522-B0AC-429B-ADA0-BD1513F7C737}" srcOrd="0" destOrd="0" presId="urn:microsoft.com/office/officeart/2005/8/layout/hierarchy3"/>
    <dgm:cxn modelId="{6014D229-19CE-4F0D-A9BE-2A29D8829BAA}" type="presOf" srcId="{56C99690-3BB1-4F29-9A97-A90FB2B3ED28}" destId="{05CD68A1-49D4-471A-AE30-48FFB110505E}" srcOrd="0" destOrd="0" presId="urn:microsoft.com/office/officeart/2005/8/layout/hierarchy3"/>
    <dgm:cxn modelId="{56996E7A-9248-4E8C-8C1D-CFD51552FDBE}" srcId="{F2377853-3699-4CA5-8347-09B41D1EBC03}" destId="{646B13BA-0005-4BC5-A18B-D7782922B206}" srcOrd="1" destOrd="0" parTransId="{E4E4C822-4695-4EB5-974E-DAF6443757CA}" sibTransId="{F0D942E5-D8E9-458E-80DF-629E2B577C60}"/>
    <dgm:cxn modelId="{96742C87-F052-42E5-AC00-5FE919A79D34}" type="presOf" srcId="{E4E4C822-4695-4EB5-974E-DAF6443757CA}" destId="{B49248AD-41FA-4D5C-91F7-1C2009D4A978}" srcOrd="0" destOrd="0" presId="urn:microsoft.com/office/officeart/2005/8/layout/hierarchy3"/>
    <dgm:cxn modelId="{AECE55B6-F7FB-4C44-BFFC-657FC29D0EDE}" type="presOf" srcId="{BD569208-2BDE-4CCA-B2DB-D4B73F134AAF}" destId="{F4E5AA1A-CD22-4F1B-A1C5-9D0F2E0E2DD2}" srcOrd="0" destOrd="0" presId="urn:microsoft.com/office/officeart/2005/8/layout/hierarchy3"/>
    <dgm:cxn modelId="{13E676B8-69AB-4A73-85E1-90CF8B8EA241}" srcId="{2EC9A79F-481C-4F65-8E01-9DA5CFDE7B78}" destId="{F2377853-3699-4CA5-8347-09B41D1EBC03}" srcOrd="0" destOrd="0" parTransId="{765A7FC0-3AFA-4AB2-AA7C-D8D1960D828E}" sibTransId="{4CB65158-58BA-426E-AA33-99FC12D08DF6}"/>
    <dgm:cxn modelId="{15D9C6D2-B04B-4EF4-B181-01C933F35D32}" type="presOf" srcId="{F2377853-3699-4CA5-8347-09B41D1EBC03}" destId="{C45F0CC0-7A8B-47A5-9D03-70063B4CAB93}" srcOrd="0" destOrd="0" presId="urn:microsoft.com/office/officeart/2005/8/layout/hierarchy3"/>
    <dgm:cxn modelId="{DE7155D7-310C-4877-B018-7D0CE8544FF8}" type="presOf" srcId="{F2377853-3699-4CA5-8347-09B41D1EBC03}" destId="{40183B5F-B627-42EB-ACB3-32C21F115897}" srcOrd="1" destOrd="0" presId="urn:microsoft.com/office/officeart/2005/8/layout/hierarchy3"/>
    <dgm:cxn modelId="{8CB812DE-22CA-46FB-B289-9FD0D9250831}" srcId="{F2377853-3699-4CA5-8347-09B41D1EBC03}" destId="{BD569208-2BDE-4CCA-B2DB-D4B73F134AAF}" srcOrd="0" destOrd="0" parTransId="{56C99690-3BB1-4F29-9A97-A90FB2B3ED28}" sibTransId="{004B248D-DFDA-419A-AA1D-5437BD399B02}"/>
    <dgm:cxn modelId="{D4598DEE-C565-449A-B8D3-974B76F99D22}" type="presOf" srcId="{2EC9A79F-481C-4F65-8E01-9DA5CFDE7B78}" destId="{009196E3-A76C-40E2-BA7D-654214D5775B}" srcOrd="0" destOrd="0" presId="urn:microsoft.com/office/officeart/2005/8/layout/hierarchy3"/>
    <dgm:cxn modelId="{AC7D32E3-5F97-4C86-A01C-23AFE00E5768}" type="presParOf" srcId="{009196E3-A76C-40E2-BA7D-654214D5775B}" destId="{EC18C6EB-CBEB-47E8-B6A0-123465A3F4D7}" srcOrd="0" destOrd="0" presId="urn:microsoft.com/office/officeart/2005/8/layout/hierarchy3"/>
    <dgm:cxn modelId="{108C2835-B9AE-49DD-BAFB-27E757FFF5C1}" type="presParOf" srcId="{EC18C6EB-CBEB-47E8-B6A0-123465A3F4D7}" destId="{87225DA5-8C39-4387-908B-02774A8B2D97}" srcOrd="0" destOrd="0" presId="urn:microsoft.com/office/officeart/2005/8/layout/hierarchy3"/>
    <dgm:cxn modelId="{E1B51121-9D7C-43CA-95CA-A312FEE5F7AB}" type="presParOf" srcId="{87225DA5-8C39-4387-908B-02774A8B2D97}" destId="{C45F0CC0-7A8B-47A5-9D03-70063B4CAB93}" srcOrd="0" destOrd="0" presId="urn:microsoft.com/office/officeart/2005/8/layout/hierarchy3"/>
    <dgm:cxn modelId="{7D8A9EAF-10D7-4475-8CAE-CDF2C121509E}" type="presParOf" srcId="{87225DA5-8C39-4387-908B-02774A8B2D97}" destId="{40183B5F-B627-42EB-ACB3-32C21F115897}" srcOrd="1" destOrd="0" presId="urn:microsoft.com/office/officeart/2005/8/layout/hierarchy3"/>
    <dgm:cxn modelId="{754849B8-4E1C-4687-8747-A76144DBCCB0}" type="presParOf" srcId="{EC18C6EB-CBEB-47E8-B6A0-123465A3F4D7}" destId="{EDD758A2-3693-4690-B22A-C991659BA3E3}" srcOrd="1" destOrd="0" presId="urn:microsoft.com/office/officeart/2005/8/layout/hierarchy3"/>
    <dgm:cxn modelId="{7AAD6659-6DA1-4190-8FED-A896239200F7}" type="presParOf" srcId="{EDD758A2-3693-4690-B22A-C991659BA3E3}" destId="{05CD68A1-49D4-471A-AE30-48FFB110505E}" srcOrd="0" destOrd="0" presId="urn:microsoft.com/office/officeart/2005/8/layout/hierarchy3"/>
    <dgm:cxn modelId="{40301B37-CDDF-47FD-958B-0557F9F6CB53}" type="presParOf" srcId="{EDD758A2-3693-4690-B22A-C991659BA3E3}" destId="{F4E5AA1A-CD22-4F1B-A1C5-9D0F2E0E2DD2}" srcOrd="1" destOrd="0" presId="urn:microsoft.com/office/officeart/2005/8/layout/hierarchy3"/>
    <dgm:cxn modelId="{87A61791-585A-4061-938E-77B931651D1D}" type="presParOf" srcId="{EDD758A2-3693-4690-B22A-C991659BA3E3}" destId="{B49248AD-41FA-4D5C-91F7-1C2009D4A978}" srcOrd="2" destOrd="0" presId="urn:microsoft.com/office/officeart/2005/8/layout/hierarchy3"/>
    <dgm:cxn modelId="{24055277-C7F1-4B72-A083-F0F6E3D00612}" type="presParOf" srcId="{EDD758A2-3693-4690-B22A-C991659BA3E3}" destId="{B9D38522-B0AC-429B-ADA0-BD1513F7C73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5F0CC0-7A8B-47A5-9D03-70063B4CAB93}">
      <dsp:nvSpPr>
        <dsp:cNvPr id="0" name=""/>
        <dsp:cNvSpPr/>
      </dsp:nvSpPr>
      <dsp:spPr>
        <a:xfrm>
          <a:off x="226276" y="727501"/>
          <a:ext cx="3594224" cy="1797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marL="0" lvl="0" indent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500" b="1" kern="1200" dirty="0"/>
            <a:t>영어</a:t>
          </a:r>
        </a:p>
      </dsp:txBody>
      <dsp:txXfrm>
        <a:off x="278912" y="780137"/>
        <a:ext cx="3488952" cy="1691840"/>
      </dsp:txXfrm>
    </dsp:sp>
    <dsp:sp modelId="{05CD68A1-49D4-471A-AE30-48FFB110505E}">
      <dsp:nvSpPr>
        <dsp:cNvPr id="0" name=""/>
        <dsp:cNvSpPr/>
      </dsp:nvSpPr>
      <dsp:spPr>
        <a:xfrm>
          <a:off x="585698" y="2524613"/>
          <a:ext cx="1066161" cy="7845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84592"/>
              </a:lnTo>
              <a:lnTo>
                <a:pt x="1066161" y="7845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5AA1A-CD22-4F1B-A1C5-9D0F2E0E2DD2}">
      <dsp:nvSpPr>
        <dsp:cNvPr id="0" name=""/>
        <dsp:cNvSpPr/>
      </dsp:nvSpPr>
      <dsp:spPr>
        <a:xfrm>
          <a:off x="1651860" y="2572363"/>
          <a:ext cx="5063600" cy="14736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중국어</a:t>
          </a:r>
          <a:endParaRPr lang="en-US" altLang="ko-KR" sz="6000" b="1" kern="1200" dirty="0"/>
        </a:p>
      </dsp:txBody>
      <dsp:txXfrm>
        <a:off x="1695023" y="2615526"/>
        <a:ext cx="4977274" cy="1387359"/>
      </dsp:txXfrm>
    </dsp:sp>
    <dsp:sp modelId="{B49248AD-41FA-4D5C-91F7-1C2009D4A978}">
      <dsp:nvSpPr>
        <dsp:cNvPr id="0" name=""/>
        <dsp:cNvSpPr/>
      </dsp:nvSpPr>
      <dsp:spPr>
        <a:xfrm>
          <a:off x="585698" y="2524613"/>
          <a:ext cx="1066161" cy="2420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0668"/>
              </a:lnTo>
              <a:lnTo>
                <a:pt x="1066161" y="242066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D38522-B0AC-429B-ADA0-BD1513F7C737}">
      <dsp:nvSpPr>
        <dsp:cNvPr id="0" name=""/>
        <dsp:cNvSpPr/>
      </dsp:nvSpPr>
      <dsp:spPr>
        <a:xfrm>
          <a:off x="1651860" y="4175525"/>
          <a:ext cx="5063572" cy="153951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76200" rIns="114300" bIns="76200" numCol="1" spcCol="1270" anchor="ctr" anchorCtr="0">
          <a:noAutofit/>
        </a:bodyPr>
        <a:lstStyle/>
        <a:p>
          <a:pPr marL="0" lvl="0" indent="0" algn="ctr" defTabSz="2667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altLang="en-US" sz="6000" b="1" kern="1200" dirty="0"/>
            <a:t>일어</a:t>
          </a:r>
          <a:endParaRPr lang="en-US" altLang="ko-KR" sz="6000" b="1" kern="1200" dirty="0"/>
        </a:p>
      </dsp:txBody>
      <dsp:txXfrm>
        <a:off x="1696951" y="4220616"/>
        <a:ext cx="4973390" cy="144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F8394391-9E22-4E82-8888-B4301896476C}" type="datetime1">
              <a:rPr lang="ko-KR" altLang="en-US"/>
              <a:pPr lvl="0">
                <a:defRPr/>
              </a:pPr>
              <a:t>2024-02-22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795ED91-BE9D-415A-9093-1605F24EBF77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2359A1F9-39DE-4566-ACC9-670CE4428D8E}" type="datetime1">
              <a:rPr lang="ko-KR" altLang="en-US"/>
              <a:pPr lvl="0">
                <a:defRPr/>
              </a:pPr>
              <a:t>2024-02-22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CB466C0D-E603-47FC-B585-26702A0B86E9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48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CB466C0D-E603-47FC-B585-26702A0B86E9}" type="slidenum">
              <a:rPr lang="en-US" altLang="en-US"/>
              <a:pPr lvl="0">
                <a:defRPr/>
              </a:pPr>
              <a:t>53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F8F69-88AA-459D-9BB3-79759DAF2DC8}" type="datetimeFigureOut">
              <a:rPr lang="ko-KR" altLang="en-US" smtClean="0"/>
              <a:pPr/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198DC-64DD-474E-ACD4-D0C38E91212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 bwMode="auto">
          <a:xfrm>
            <a:off x="2071688" y="357188"/>
            <a:ext cx="6429375" cy="64293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latinLnBrk="0">
              <a:defRPr/>
            </a:pPr>
            <a:endParaRPr kumimoji="0" lang="ko-KR" altLang="en-US" sz="5400" b="1" dirty="0">
              <a:latin typeface="HY얕은샘물M" pitchFamily="18" charset="-127"/>
              <a:ea typeface="HY얕은샘물M" pitchFamily="18" charset="-127"/>
            </a:endParaRPr>
          </a:p>
        </p:txBody>
      </p:sp>
      <p:grpSp>
        <p:nvGrpSpPr>
          <p:cNvPr id="3" name="그룹 19"/>
          <p:cNvGrpSpPr>
            <a:grpSpLocks/>
          </p:cNvGrpSpPr>
          <p:nvPr userDrawn="1"/>
        </p:nvGrpSpPr>
        <p:grpSpPr bwMode="auto">
          <a:xfrm>
            <a:off x="7500938" y="0"/>
            <a:ext cx="1643062" cy="428625"/>
            <a:chOff x="4071934" y="857232"/>
            <a:chExt cx="1643074" cy="428628"/>
          </a:xfrm>
        </p:grpSpPr>
        <p:pic>
          <p:nvPicPr>
            <p:cNvPr id="4" name="Picture 2" descr="우송대학교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43372" y="928670"/>
              <a:ext cx="1524000" cy="28575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pic>
        <p:sp>
          <p:nvSpPr>
            <p:cNvPr id="5" name="직사각형 4"/>
            <p:cNvSpPr/>
            <p:nvPr/>
          </p:nvSpPr>
          <p:spPr>
            <a:xfrm>
              <a:off x="4071934" y="857232"/>
              <a:ext cx="1643074" cy="428628"/>
            </a:xfrm>
            <a:prstGeom prst="rect">
              <a:avLst/>
            </a:prstGeom>
            <a:solidFill>
              <a:schemeClr val="accent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6" name="직사각형 5"/>
          <p:cNvSpPr/>
          <p:nvPr userDrawn="1"/>
        </p:nvSpPr>
        <p:spPr>
          <a:xfrm>
            <a:off x="0" y="0"/>
            <a:ext cx="3550972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altLang="ko-KR" sz="2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Discover </a:t>
            </a:r>
            <a:r>
              <a:rPr lang="en-US" altLang="ko-KR" sz="2400" b="1" cap="all" dirty="0" err="1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Woosong</a:t>
            </a:r>
            <a:endParaRPr lang="en-US" altLang="ko-KR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473825"/>
            <a:ext cx="2895600" cy="357188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스 포 츠 건 강 관 리 학 부</a:t>
            </a:r>
            <a:endParaRPr lang="en-US" altLang="ko-KR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29438" y="6494463"/>
            <a:ext cx="2233612" cy="336550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defRPr>
            </a:lvl1pPr>
          </a:lstStyle>
          <a:p>
            <a:pPr>
              <a:defRPr/>
            </a:pPr>
            <a:r>
              <a:rPr lang="en-US" altLang="ko-KR"/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871F8F69-88AA-459D-9BB3-79759DAF2DC8}" type="datetime1">
              <a:rPr lang="ko-KR" altLang="en-US"/>
              <a:pPr lvl="0">
                <a:defRPr/>
              </a:pPr>
              <a:t>2024-02-22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64D198DC-64DD-474E-ACD4-D0C38E91212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ransition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8.jpeg"/><Relationship Id="rId7" Type="http://schemas.openxmlformats.org/officeDocument/2006/relationships/image" Target="../media/image53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6.jpeg"/><Relationship Id="rId7" Type="http://schemas.openxmlformats.org/officeDocument/2006/relationships/image" Target="../media/image59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jpeg"/><Relationship Id="rId5" Type="http://schemas.openxmlformats.org/officeDocument/2006/relationships/image" Target="../media/image45.jpeg"/><Relationship Id="rId10" Type="http://schemas.openxmlformats.org/officeDocument/2006/relationships/image" Target="../media/image62.jpeg"/><Relationship Id="rId4" Type="http://schemas.openxmlformats.org/officeDocument/2006/relationships/image" Target="../media/image57.jpeg"/><Relationship Id="rId9" Type="http://schemas.openxmlformats.org/officeDocument/2006/relationships/image" Target="../media/image6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en-US" altLang="ko-KR" sz="4800" b="1">
                <a:ln w="50800"/>
                <a:solidFill>
                  <a:srgbClr val="FF0000"/>
                </a:solidFill>
                <a:latin typeface="Book Antiqua"/>
              </a:rPr>
              <a:t>Honors English</a:t>
            </a:r>
            <a:r>
              <a:rPr lang="ko-KR" altLang="en-US" sz="4800" b="1">
                <a:ln w="50800"/>
                <a:latin typeface="Book Antiqua"/>
              </a:rPr>
              <a:t>  소개자료</a:t>
            </a:r>
          </a:p>
          <a:p>
            <a:pPr marL="0" indent="0" algn="ctr">
              <a:buNone/>
              <a:defRPr/>
            </a:pPr>
            <a:r>
              <a:rPr lang="ko-KR" altLang="en-US" sz="4800" b="1">
                <a:ln w="50800"/>
                <a:latin typeface="Book Antiqua"/>
              </a:rPr>
              <a:t>공기업   준비반</a:t>
            </a:r>
          </a:p>
          <a:p>
            <a:pPr marL="0" indent="0" algn="ctr">
              <a:buNone/>
              <a:defRPr/>
            </a:pPr>
            <a:endParaRPr lang="ko-KR" altLang="en-US" sz="2400" b="1">
              <a:ln w="50800"/>
              <a:solidFill>
                <a:schemeClr val="dk1"/>
              </a:solidFill>
              <a:latin typeface="+mj-ea"/>
              <a:ea typeface="+mj-ea"/>
            </a:endParaRPr>
          </a:p>
          <a:p>
            <a:pPr marL="0" indent="0">
              <a:buNone/>
              <a:defRPr/>
            </a:pP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아너스 책임교수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: 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신미경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W5-609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.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보건의료관 철도경영학과</a:t>
            </a:r>
          </a:p>
          <a:p>
            <a:pPr marL="0" indent="0">
              <a:buNone/>
              <a:defRPr/>
            </a:pP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                              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ea"/>
                <a:ea typeface="+mj-ea"/>
              </a:rPr>
              <a:t>630-9186/ 010-8347-814</a:t>
            </a:r>
          </a:p>
          <a:p>
            <a:pPr marL="0" indent="0">
              <a:buNone/>
              <a:defRPr/>
            </a:pPr>
            <a:endParaRPr lang="ko-KR" altLang="en-US" sz="2200" b="1">
              <a:ln w="50800"/>
              <a:solidFill>
                <a:schemeClr val="dk1"/>
              </a:solidFill>
              <a:latin typeface="+mj-lt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 sz="2200" b="1">
                <a:ln w="50800"/>
                <a:solidFill>
                  <a:schemeClr val="dk1"/>
                </a:solidFill>
                <a:latin typeface="+mj-lt"/>
              </a:rPr>
              <a:t>아너스 조교</a:t>
            </a:r>
            <a:r>
              <a:rPr lang="en-US" altLang="ko-KR" sz="2200" b="1">
                <a:ln w="50800"/>
                <a:solidFill>
                  <a:schemeClr val="dk1"/>
                </a:solidFill>
                <a:latin typeface="+mj-lt"/>
              </a:rPr>
              <a:t>-</a:t>
            </a:r>
            <a:r>
              <a:rPr lang="ko-KR" altLang="en-US" sz="22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장우혁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  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교양관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W6-102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호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.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630-9321/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                            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010-</a:t>
            </a:r>
            <a:r>
              <a:rPr lang="ko-KR" altLang="en-US" sz="2200" b="1">
                <a:ln w="50800"/>
                <a:solidFill>
                  <a:schemeClr val="tx1"/>
                </a:solidFill>
                <a:latin typeface="+mj-lt"/>
              </a:rPr>
              <a:t> </a:t>
            </a:r>
            <a:r>
              <a:rPr lang="en-US" altLang="ko-KR" sz="2200" b="1">
                <a:ln w="50800"/>
                <a:solidFill>
                  <a:schemeClr val="tx1"/>
                </a:solidFill>
                <a:latin typeface="+mj-lt"/>
              </a:rPr>
              <a:t>3742-5758</a:t>
            </a:r>
          </a:p>
          <a:p>
            <a:pPr>
              <a:defRPr/>
            </a:pPr>
            <a:endParaRPr lang="ko-KR" altLang="en-US" sz="2200" b="1">
              <a:ln w="50800"/>
              <a:solidFill>
                <a:schemeClr val="dk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223120" y="116632"/>
            <a:ext cx="7920880" cy="69299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100" b="1">
                <a:ln w="50800"/>
                <a:latin typeface="+mj-lt"/>
              </a:rPr>
              <a:t> </a:t>
            </a:r>
            <a:r>
              <a:rPr lang="ko-KR" altLang="en-US" sz="1900" b="1" u="sng">
                <a:ln w="50800"/>
                <a:latin typeface="+mj-lt"/>
              </a:rPr>
              <a:t>우송대 학과 조교들께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latin typeface="+mj-lt"/>
              </a:rPr>
              <a:t>-2024 </a:t>
            </a:r>
            <a:r>
              <a:rPr lang="ko-KR" altLang="en-US" sz="1900" b="1">
                <a:ln w="50800"/>
                <a:latin typeface="+mj-lt"/>
              </a:rPr>
              <a:t>신입생들은 </a:t>
            </a:r>
            <a:r>
              <a:rPr lang="en-US" altLang="ko-KR" sz="1900" b="1">
                <a:ln w="50800"/>
                <a:latin typeface="+mj-lt"/>
              </a:rPr>
              <a:t>2.26-2.29</a:t>
            </a:r>
            <a:r>
              <a:rPr lang="ko-KR" altLang="en-US" sz="1900" b="1">
                <a:ln w="50800"/>
                <a:latin typeface="+mj-lt"/>
              </a:rPr>
              <a:t>일 솔숲과정 교양영어실시 </a:t>
            </a:r>
            <a:r>
              <a:rPr lang="en-US" altLang="ko-KR" sz="1900" b="1">
                <a:ln w="50800"/>
                <a:latin typeface="+mj-lt"/>
              </a:rPr>
              <a:t>Fresh Start ‘</a:t>
            </a:r>
            <a:r>
              <a:rPr lang="ko-KR" altLang="en-US" sz="1900" b="1">
                <a:ln w="50800"/>
                <a:latin typeface="+mj-lt"/>
              </a:rPr>
              <a:t>원어민 인터뷰</a:t>
            </a:r>
            <a:r>
              <a:rPr lang="en-US" altLang="ko-KR" sz="1900" b="1">
                <a:ln w="50800"/>
                <a:latin typeface="+mj-lt"/>
              </a:rPr>
              <a:t>’  </a:t>
            </a:r>
            <a:r>
              <a:rPr lang="ko-KR" altLang="en-US" sz="1900" b="1">
                <a:ln w="50800"/>
                <a:latin typeface="+mj-lt"/>
              </a:rPr>
              <a:t>레벨테스트로  교양 영어 분반을 하게 됩니다</a:t>
            </a:r>
            <a:r>
              <a:rPr lang="en-US" altLang="ko-KR" sz="1900" b="1">
                <a:ln w="50800"/>
                <a:latin typeface="+mj-lt"/>
              </a:rPr>
              <a:t>. </a:t>
            </a:r>
            <a:r>
              <a:rPr lang="ko-KR" altLang="en-US" sz="1900" b="1">
                <a:ln w="50800"/>
                <a:latin typeface="+mj-lt"/>
              </a:rPr>
              <a:t>이 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인터뷰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점수로 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상위레벨 아너스영어반  </a:t>
            </a:r>
            <a:r>
              <a:rPr lang="en-US" altLang="ko-KR" sz="1900" b="1">
                <a:ln w="50800"/>
                <a:latin typeface="+mj-lt"/>
              </a:rPr>
              <a:t>100</a:t>
            </a:r>
            <a:r>
              <a:rPr lang="ko-KR" altLang="en-US" sz="1900" b="1">
                <a:ln w="50800"/>
                <a:latin typeface="+mj-lt"/>
              </a:rPr>
              <a:t>여명을 선발하오니  </a:t>
            </a:r>
            <a:r>
              <a:rPr lang="en-US" altLang="ko-KR" sz="1900" b="1">
                <a:ln w="50800"/>
                <a:latin typeface="+mj-lt"/>
              </a:rPr>
              <a:t>2.26</a:t>
            </a:r>
            <a:r>
              <a:rPr lang="ko-KR" altLang="en-US" sz="1900" b="1">
                <a:ln w="50800"/>
                <a:latin typeface="+mj-lt"/>
              </a:rPr>
              <a:t>부터 단대별로 명단이 해당 학과로 보내지면</a:t>
            </a:r>
            <a:r>
              <a:rPr lang="en-US" altLang="ko-KR" sz="1900" b="1">
                <a:ln w="50800"/>
                <a:latin typeface="+mj-lt"/>
              </a:rPr>
              <a:t>, </a:t>
            </a:r>
            <a:r>
              <a:rPr lang="ko-KR" altLang="en-US" sz="1900" b="1">
                <a:ln w="50800"/>
                <a:latin typeface="+mj-lt"/>
              </a:rPr>
              <a:t>조교께서는 해당 아너스 학생들은  교필 영어 </a:t>
            </a:r>
            <a:r>
              <a:rPr lang="en-US" altLang="ko-KR" sz="1900" b="1">
                <a:ln w="50800"/>
                <a:latin typeface="+mj-lt"/>
              </a:rPr>
              <a:t>‘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EnglishforWorldCitizenship1’</a:t>
            </a:r>
            <a:r>
              <a:rPr lang="ko-KR" altLang="en-US" sz="1900" b="1">
                <a:ln w="50800"/>
                <a:latin typeface="+mj-lt"/>
              </a:rPr>
              <a:t> 를 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철회</a:t>
            </a:r>
            <a:r>
              <a:rPr lang="ko-KR" altLang="en-US" sz="1900" b="1">
                <a:ln w="50800"/>
                <a:latin typeface="+mj-lt"/>
              </a:rPr>
              <a:t>시키고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 첨부한 시간표의 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HonorsEnglish1: TIME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and Presentation’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으로</a:t>
            </a:r>
            <a:r>
              <a:rPr lang="en-US" altLang="ko-KR" sz="1900" b="1">
                <a:ln w="50800"/>
                <a:solidFill>
                  <a:srgbClr val="FF0000"/>
                </a:solidFill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수강 신청하게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부탁 드립니다</a:t>
            </a:r>
            <a:r>
              <a:rPr lang="en-US" altLang="ko-KR" sz="1900" b="1">
                <a:ln w="50800"/>
                <a:latin typeface="+mj-lt"/>
              </a:rPr>
              <a:t>. </a:t>
            </a:r>
            <a:r>
              <a:rPr lang="ko-KR" altLang="en-US" sz="1900" b="1">
                <a:ln w="50800"/>
                <a:latin typeface="+mj-lt"/>
              </a:rPr>
              <a:t>그리고 아너스에서 보내는 </a:t>
            </a:r>
            <a:r>
              <a:rPr lang="en-US" altLang="ko-KR" sz="1900" b="1">
                <a:ln w="50800"/>
                <a:latin typeface="+mj-lt"/>
              </a:rPr>
              <a:t>‘</a:t>
            </a:r>
            <a:r>
              <a:rPr lang="ko-KR" altLang="en-US" sz="1900" b="1">
                <a:ln w="50800"/>
                <a:solidFill>
                  <a:srgbClr val="FF0000"/>
                </a:solidFill>
                <a:latin typeface="+mj-lt"/>
              </a:rPr>
              <a:t>아너스 소개자료와 시간표 파일</a:t>
            </a:r>
            <a:r>
              <a:rPr lang="en-US" altLang="ko-KR" sz="1900" b="1">
                <a:ln w="50800"/>
                <a:latin typeface="+mj-lt"/>
              </a:rPr>
              <a:t>’</a:t>
            </a:r>
            <a:r>
              <a:rPr lang="ko-KR" altLang="en-US" sz="1900" b="1">
                <a:ln w="50800"/>
                <a:latin typeface="+mj-lt"/>
              </a:rPr>
              <a:t>을 학과 공지방에 빨리 올려주셔서 신입생들이 시험 전에  볼 수 있게 부탁드립니다</a:t>
            </a:r>
            <a:r>
              <a:rPr lang="en-US" altLang="ko-KR" sz="1900" b="1">
                <a:ln w="50800"/>
                <a:latin typeface="+mj-lt"/>
              </a:rPr>
              <a:t>.</a:t>
            </a:r>
            <a:r>
              <a:rPr lang="ko-KR" altLang="en-US" sz="1900" b="1">
                <a:ln w="50800"/>
                <a:latin typeface="+mj-lt"/>
              </a:rPr>
              <a:t> 학생들이 문의하면 아래 담당교수 연락처로 문의하도록 지도 바라며 </a:t>
            </a:r>
            <a:r>
              <a:rPr lang="en-US" altLang="ko-KR" sz="1900" b="1">
                <a:ln w="50800"/>
                <a:latin typeface="+mj-lt"/>
              </a:rPr>
              <a:t> </a:t>
            </a:r>
            <a:r>
              <a:rPr lang="ko-KR" altLang="en-US" sz="1900" b="1">
                <a:ln w="50800"/>
                <a:latin typeface="+mj-lt"/>
              </a:rPr>
              <a:t>늘 협조에 감사 드립니다</a:t>
            </a:r>
            <a:r>
              <a:rPr lang="en-US" altLang="ko-KR" sz="1900" b="1">
                <a:ln w="50800"/>
                <a:latin typeface="+mj-lt"/>
              </a:rPr>
              <a:t>.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latin typeface="+mj-lt"/>
              </a:rPr>
              <a:t>-</a:t>
            </a:r>
            <a:r>
              <a:rPr lang="ko-KR" altLang="en-US" sz="1900" b="1">
                <a:ln w="50800"/>
                <a:latin typeface="+mj-lt"/>
              </a:rPr>
              <a:t>문의</a:t>
            </a:r>
            <a:r>
              <a:rPr lang="en-US" altLang="ko-KR" sz="1900" b="1">
                <a:ln w="50800"/>
                <a:latin typeface="+mj-lt"/>
              </a:rPr>
              <a:t>: 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아너스 책임교수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–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신미경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W5-609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호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(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보건의료관철도경영학과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                                               630-9186/ 010-8347-8149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        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아너스 조교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-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장우혁 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  W6-102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630-9321/ 010-</a:t>
            </a:r>
            <a:r>
              <a:rPr lang="ko-KR" altLang="en-US" sz="19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1900" b="1">
                <a:ln w="50800"/>
                <a:solidFill>
                  <a:schemeClr val="dk1"/>
                </a:solidFill>
                <a:latin typeface="+mj-lt"/>
              </a:rPr>
              <a:t>3742-5758</a:t>
            </a:r>
          </a:p>
          <a:p>
            <a:pPr algn="ctr">
              <a:lnSpc>
                <a:spcPct val="150000"/>
              </a:lnSpc>
              <a:defRPr/>
            </a:pPr>
            <a:endParaRPr lang="en-US" altLang="ko-KR" sz="1900" b="1">
              <a:ln w="50800"/>
              <a:latin typeface="+mj-lt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900" b="1">
              <a:ln w="50800"/>
              <a:solidFill>
                <a:srgbClr val="0000FF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1" y="116632"/>
            <a:ext cx="8352929" cy="19198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</a:t>
            </a:r>
            <a:r>
              <a:rPr lang="en-US" altLang="ko-KR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영어반 </a:t>
            </a:r>
            <a:r>
              <a:rPr lang="en-US" altLang="ko-KR" sz="4000" b="1">
                <a:ln w="50800"/>
                <a:latin typeface="+mj-ea"/>
                <a:ea typeface="+mj-ea"/>
              </a:rPr>
              <a:t>1</a:t>
            </a:r>
            <a:r>
              <a:rPr lang="ko-KR" altLang="en-US" sz="4000" b="1">
                <a:ln w="50800"/>
                <a:latin typeface="+mj-ea"/>
                <a:ea typeface="+mj-ea"/>
              </a:rPr>
              <a:t>학년 선발순서</a:t>
            </a:r>
          </a:p>
          <a:p>
            <a:pPr lvl="0">
              <a:defRPr/>
            </a:pPr>
            <a:endParaRPr lang="en-US" altLang="ko-KR" sz="4000" b="1" u="sng">
              <a:latin typeface="+mj-ea"/>
              <a:ea typeface="+mj-ea"/>
            </a:endParaRPr>
          </a:p>
          <a:p>
            <a:pPr lvl="0">
              <a:defRPr/>
            </a:pPr>
            <a:endParaRPr lang="ko-KR" altLang="en-US" sz="4000">
              <a:latin typeface="휴먼엑스포"/>
              <a:ea typeface="휴먼엑스포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7" y="850225"/>
            <a:ext cx="8496944" cy="6683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1.</a:t>
            </a:r>
            <a:r>
              <a:rPr lang="ko-KR" altLang="en-US" sz="2400" b="1">
                <a:latin typeface="+mj-ea"/>
                <a:ea typeface="+mj-ea"/>
              </a:rPr>
              <a:t> 교양영어 분반 시험인 </a:t>
            </a:r>
            <a:r>
              <a:rPr lang="ko-KR" altLang="en-US" sz="2400" b="1">
                <a:ln w="50800"/>
                <a:latin typeface="+mj-lt"/>
              </a:rPr>
              <a:t> </a:t>
            </a:r>
            <a:r>
              <a:rPr lang="en-US" altLang="ko-KR" sz="2400" b="1">
                <a:ln w="50800"/>
                <a:latin typeface="+mj-lt"/>
              </a:rPr>
              <a:t>Fresh Start ‘</a:t>
            </a:r>
            <a:r>
              <a:rPr lang="ko-KR" altLang="en-US" sz="2400" b="1">
                <a:ln w="50800"/>
                <a:latin typeface="+mj-lt"/>
              </a:rPr>
              <a:t>원어민 인터뷰</a:t>
            </a:r>
            <a:r>
              <a:rPr lang="en-US" altLang="ko-KR" sz="2400" b="1">
                <a:ln w="50800"/>
                <a:latin typeface="+mj-lt"/>
              </a:rPr>
              <a:t>’ </a:t>
            </a:r>
            <a:r>
              <a:rPr lang="ko-KR" altLang="en-US" sz="2400" b="1">
                <a:latin typeface="+mj-ea"/>
                <a:ea typeface="+mj-ea"/>
              </a:rPr>
              <a:t> 시험                    에서  상위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100</a:t>
            </a:r>
            <a:r>
              <a:rPr lang="ko-KR" altLang="en-US" sz="2400" b="1">
                <a:latin typeface="+mj-ea"/>
                <a:ea typeface="+mj-ea"/>
              </a:rPr>
              <a:t>명 선발</a:t>
            </a:r>
            <a:r>
              <a:rPr lang="en-US" altLang="ko-KR" sz="2400" b="1">
                <a:latin typeface="+mj-ea"/>
                <a:ea typeface="+mj-ea"/>
              </a:rPr>
              <a:t>.</a:t>
            </a:r>
            <a:r>
              <a:rPr lang="ko-KR" altLang="en-US" sz="2400" b="1">
                <a:latin typeface="+mj-ea"/>
                <a:ea typeface="+mj-ea"/>
              </a:rPr>
              <a:t>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2.</a:t>
            </a:r>
            <a:r>
              <a:rPr lang="ko-KR" altLang="en-US" sz="2400" b="1">
                <a:latin typeface="+mj-ea"/>
                <a:ea typeface="+mj-ea"/>
              </a:rPr>
              <a:t> 인터뷰 날짜</a:t>
            </a:r>
            <a:r>
              <a:rPr lang="en-US" altLang="ko-KR" sz="2400" b="1">
                <a:latin typeface="+mj-ea"/>
                <a:ea typeface="+mj-ea"/>
              </a:rPr>
              <a:t>: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2.26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엔디컷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SW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/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2.27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호텔 외식조리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        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     2.28  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철도물류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/2.29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보건복지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3. </a:t>
            </a:r>
            <a:r>
              <a:rPr lang="ko-KR" altLang="en-US" sz="2400" b="1">
                <a:latin typeface="+mj-ea"/>
                <a:ea typeface="+mj-ea"/>
              </a:rPr>
              <a:t>선발자 통지</a:t>
            </a:r>
            <a:r>
              <a:rPr lang="en-US" altLang="ko-KR" sz="2400" b="1">
                <a:latin typeface="+mj-ea"/>
                <a:ea typeface="+mj-ea"/>
              </a:rPr>
              <a:t>:</a:t>
            </a:r>
            <a:r>
              <a:rPr lang="ko-KR" altLang="en-US" sz="2400" b="1"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2.26</a:t>
            </a:r>
            <a:r>
              <a:rPr lang="ko-KR" altLang="en-US" sz="2400" b="1">
                <a:latin typeface="+mj-ea"/>
                <a:ea typeface="+mj-ea"/>
              </a:rPr>
              <a:t>일 오후부터 결과 나오는대로 개인 문자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2400" b="1">
                <a:latin typeface="+mj-ea"/>
                <a:ea typeface="+mj-ea"/>
              </a:rPr>
              <a:t>                     또는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단톡방으로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초대됨</a:t>
            </a:r>
            <a:r>
              <a:rPr lang="en-US" altLang="ko-KR" sz="2400" b="1">
                <a:latin typeface="+mj-ea"/>
                <a:ea typeface="+mj-ea"/>
              </a:rPr>
              <a:t>.</a:t>
            </a:r>
            <a:r>
              <a:rPr lang="ko-KR" altLang="en-US" sz="2400" b="1">
                <a:latin typeface="+mj-ea"/>
                <a:ea typeface="+mj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4</a:t>
            </a:r>
            <a:r>
              <a:rPr lang="en-US" altLang="ko-KR" sz="2400" b="1"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sz="2400" b="1">
                <a:latin typeface="+mj-ea"/>
                <a:ea typeface="+mj-ea"/>
              </a:rPr>
              <a:t>학과 조교통지</a:t>
            </a:r>
            <a:r>
              <a:rPr lang="en-US" altLang="ko-KR" sz="2400" b="1">
                <a:latin typeface="+mj-ea"/>
                <a:ea typeface="+mj-ea"/>
              </a:rPr>
              <a:t>: 2.26</a:t>
            </a:r>
            <a:r>
              <a:rPr lang="ko-KR" altLang="en-US" sz="2400" b="1">
                <a:latin typeface="+mj-ea"/>
                <a:ea typeface="+mj-ea"/>
              </a:rPr>
              <a:t>일 오후부터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2400" b="1">
                <a:latin typeface="+mj-ea"/>
                <a:ea typeface="+mj-ea"/>
              </a:rPr>
              <a:t>명단 전달</a:t>
            </a:r>
            <a:r>
              <a:rPr lang="en-US" altLang="ko-KR" sz="2400" b="1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5. </a:t>
            </a:r>
            <a:r>
              <a:rPr lang="ko-KR" altLang="en-US" sz="2400" b="1">
                <a:latin typeface="+mj-ea"/>
                <a:ea typeface="+mj-ea"/>
              </a:rPr>
              <a:t>학과 조교의 도움으로 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  <a:ea typeface="+mj-ea"/>
              </a:rPr>
              <a:t>선발자는</a:t>
            </a:r>
            <a:r>
              <a:rPr lang="en-US" altLang="ko-KR" sz="2400" b="1">
                <a:latin typeface="+mj-ea"/>
                <a:ea typeface="+mj-ea"/>
              </a:rPr>
              <a:t> </a:t>
            </a:r>
            <a:r>
              <a:rPr lang="ko-KR" altLang="en-US" sz="2400" b="1">
                <a:latin typeface="+mj-ea"/>
              </a:rPr>
              <a:t>교양영어 </a:t>
            </a:r>
            <a:r>
              <a:rPr lang="en-US" altLang="ko-KR" sz="2400" b="1">
                <a:latin typeface="+mj-ea"/>
              </a:rPr>
              <a:t> </a:t>
            </a:r>
          </a:p>
          <a:p>
            <a:pPr marL="514350" indent="-514350"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</a:rPr>
              <a:t> ‘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English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for World  Citizenship1</a:t>
            </a:r>
            <a:r>
              <a:rPr lang="en-US" altLang="ko-KR" sz="2400" b="1">
                <a:latin typeface="+mj-ea"/>
              </a:rPr>
              <a:t> ’</a:t>
            </a:r>
            <a:r>
              <a:rPr lang="ko-KR" altLang="en-US" sz="2400" b="1">
                <a:latin typeface="+mj-ea"/>
              </a:rPr>
              <a:t>을 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철회하고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’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Honors English 1:TIME</a:t>
            </a:r>
            <a:r>
              <a:rPr lang="ko-KR" altLang="en-US" sz="2400" b="1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  <a:ea typeface="+mj-ea"/>
              </a:rPr>
              <a:t>and Presentation‘</a:t>
            </a:r>
            <a:r>
              <a:rPr lang="ko-KR" altLang="en-US" sz="2400" b="1">
                <a:latin typeface="+mj-ea"/>
                <a:ea typeface="+mj-ea"/>
              </a:rPr>
              <a:t> 을 신청함</a:t>
            </a:r>
            <a:r>
              <a:rPr lang="en-US" altLang="ko-KR" sz="2400" b="1"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400" b="1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59" y="332656"/>
            <a:ext cx="7704856" cy="6960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4000" b="1">
                <a:ln w="50800"/>
                <a:solidFill>
                  <a:srgbClr val="FF0000"/>
                </a:solidFill>
                <a:latin typeface="+mj-ea"/>
                <a:ea typeface="+mj-ea"/>
              </a:rPr>
              <a:t>     Honors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영어반 분반표 </a:t>
            </a:r>
            <a:r>
              <a:rPr lang="en-US" altLang="ko-KR" sz="4000" b="1">
                <a:ln w="50800"/>
                <a:latin typeface="+mj-ea"/>
                <a:ea typeface="+mj-ea"/>
              </a:rPr>
              <a:t> </a:t>
            </a:r>
            <a:r>
              <a:rPr lang="ko-KR" altLang="en-US" sz="4000" b="1">
                <a:ln w="50800"/>
                <a:latin typeface="+mj-ea"/>
                <a:ea typeface="+mj-ea"/>
              </a:rPr>
              <a:t> </a:t>
            </a:r>
            <a:endParaRPr lang="ko-KR" altLang="en-US" sz="4000">
              <a:latin typeface="휴먼엑스포"/>
              <a:ea typeface="휴먼엑스포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207698"/>
            <a:ext cx="7848872" cy="61627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50000"/>
              </a:spcBef>
              <a:buClr>
                <a:schemeClr val="bg1"/>
              </a:buClr>
              <a:defRPr/>
            </a:pPr>
            <a:r>
              <a:rPr lang="ko-KR" altLang="en-US" sz="3200" b="1">
                <a:latin typeface="+mj-ea"/>
                <a:ea typeface="+mj-ea"/>
              </a:rPr>
              <a:t> </a:t>
            </a:r>
            <a:r>
              <a:rPr lang="ko-KR" altLang="en-US" sz="2500" b="1">
                <a:latin typeface="+mj-ea"/>
                <a:ea typeface="+mj-ea"/>
              </a:rPr>
              <a:t>과목</a:t>
            </a:r>
            <a:r>
              <a:rPr lang="en-US" altLang="ko-KR" sz="2100" b="1">
                <a:latin typeface="+mj-ea"/>
                <a:ea typeface="+mj-ea"/>
              </a:rPr>
              <a:t>: </a:t>
            </a:r>
            <a:r>
              <a:rPr lang="en-US" altLang="ko-KR" sz="2500" b="1">
                <a:solidFill>
                  <a:srgbClr val="FF0000"/>
                </a:solidFill>
                <a:latin typeface="+mj-ea"/>
              </a:rPr>
              <a:t>Honors English1: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TIME and</a:t>
            </a:r>
            <a:r>
              <a:rPr lang="ko-KR" altLang="en-US" sz="2400" b="1">
                <a:solidFill>
                  <a:srgbClr val="FF0000"/>
                </a:solidFill>
                <a:latin typeface="+mj-ea"/>
              </a:rPr>
              <a:t> </a:t>
            </a:r>
            <a:r>
              <a:rPr lang="en-US" altLang="ko-KR" sz="2400" b="1">
                <a:solidFill>
                  <a:srgbClr val="FF0000"/>
                </a:solidFill>
                <a:latin typeface="+mj-ea"/>
              </a:rPr>
              <a:t>Presentation</a:t>
            </a:r>
            <a:endParaRPr lang="en-US" altLang="ko-KR" sz="2100" b="1">
              <a:solidFill>
                <a:srgbClr val="FF0000"/>
              </a:solidFill>
              <a:latin typeface="+mj-ea"/>
            </a:endParaRP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6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응급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작치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철경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     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Writing_001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외조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 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:   Honors English1:TIMEand Writing_002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소방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철차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물류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    Honors English1:TIMEand Writing_003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사복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보건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동물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  Honors English1:TIMEand Writing _004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외영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/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: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      Honors English1:TIMEand Writing_005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-IT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미디어건공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+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모든학과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 : </a:t>
            </a:r>
            <a:r>
              <a:rPr lang="en-US" altLang="ko-KR" sz="1700" b="1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006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반</a:t>
            </a:r>
          </a:p>
          <a:p>
            <a:pPr marL="342900" indent="-342900"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  <a:ea typeface="+mj-ea"/>
              </a:rPr>
              <a:t> 언청물치 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+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Writing_007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 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모든학과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Writing_008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  </a:t>
            </a:r>
          </a:p>
          <a:p>
            <a:pPr algn="r"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- 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모든학과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: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</a:rPr>
              <a:t>Honors English1:TIMEand Writing_009</a:t>
            </a:r>
            <a:r>
              <a:rPr lang="ko-KR" altLang="en-US" sz="1700">
                <a:solidFill>
                  <a:schemeClr val="tx1"/>
                </a:solidFill>
                <a:latin typeface="+mj-ea"/>
              </a:rPr>
              <a:t>반</a:t>
            </a:r>
          </a:p>
          <a:p>
            <a:pPr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  <a:defRPr/>
            </a:pPr>
            <a:r>
              <a:rPr lang="en-US" altLang="ko-KR" sz="170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ko-KR" sz="1700">
                <a:solidFill>
                  <a:schemeClr val="tx1"/>
                </a:solidFill>
                <a:latin typeface="+mj-ea"/>
                <a:ea typeface="+mj-ea"/>
              </a:rPr>
              <a:t>-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엔디컷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 한식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제과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 외경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호텔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전기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소프트웨어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건설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뷰티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,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스포츠 등 모든학과가 본인 학과 영어 시간이 전산에 안될경우  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9</a:t>
            </a:r>
            <a:r>
              <a:rPr lang="ko-KR" altLang="en-US" sz="1700" b="1">
                <a:solidFill>
                  <a:srgbClr val="FF0000"/>
                </a:solidFill>
                <a:latin typeface="+mj-ea"/>
                <a:ea typeface="+mj-ea"/>
              </a:rPr>
              <a:t>개반 중 전산가능한 아무반에나 신청하게  도와주시길 바랍니다</a:t>
            </a:r>
            <a:r>
              <a:rPr lang="en-US" altLang="ko-KR" sz="1700" b="1">
                <a:solidFill>
                  <a:srgbClr val="FF0000"/>
                </a:solidFill>
                <a:latin typeface="+mj-ea"/>
                <a:ea typeface="+mj-ea"/>
              </a:rPr>
              <a:t>.</a:t>
            </a:r>
          </a:p>
          <a:p>
            <a:pPr marL="342900" indent="-342900">
              <a:lnSpc>
                <a:spcPct val="150000"/>
              </a:lnSpc>
              <a:spcBef>
                <a:spcPct val="50000"/>
              </a:spcBef>
              <a:buClr>
                <a:schemeClr val="bg1"/>
              </a:buClr>
              <a:defRPr/>
            </a:pPr>
            <a:endParaRPr lang="ko-KR" altLang="en-US" sz="1700" b="1">
              <a:latin typeface="+mj-ea"/>
              <a:ea typeface="+mj-ea"/>
            </a:endParaRPr>
          </a:p>
          <a:p>
            <a:pPr lvl="0">
              <a:defRPr/>
            </a:pPr>
            <a:endParaRPr lang="ko-KR" altLang="en-US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500034" y="500042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제목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1630356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4800" b="1">
                <a:solidFill>
                  <a:srgbClr val="FF0000"/>
                </a:solidFill>
              </a:rPr>
              <a:t>Honors</a:t>
            </a:r>
            <a:r>
              <a:rPr lang="ko-KR" altLang="en-US" sz="4800" b="1"/>
              <a:t>  프로그램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lvl="0">
              <a:buNone/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휴먼엑스포"/>
              <a:ea typeface="휴먼엑스포"/>
            </a:endParaRPr>
          </a:p>
          <a:p>
            <a:pPr lvl="0">
              <a:defRPr/>
            </a:pPr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395536" y="1340768"/>
            <a:ext cx="2243173" cy="1728192"/>
            <a:chOff x="0" y="857242"/>
            <a:chExt cx="2243173" cy="1746485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5" name="모서리가 둥근 직사각형 4"/>
            <p:cNvSpPr/>
            <p:nvPr/>
          </p:nvSpPr>
          <p:spPr>
            <a:xfrm>
              <a:off x="0" y="857242"/>
              <a:ext cx="2183106" cy="1746485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6" name="모서리가 둥근 직사각형 4"/>
            <p:cNvSpPr/>
            <p:nvPr/>
          </p:nvSpPr>
          <p:spPr>
            <a:xfrm>
              <a:off x="51152" y="908395"/>
              <a:ext cx="2192021" cy="16441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vert="horz" wrap="square" lIns="43814" tIns="43814" rIns="43814" bIns="43814" anchor="ctr" anchorCtr="0">
              <a:noAutofit/>
            </a:bodyPr>
            <a:lstStyle/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ko-KR" altLang="en-US" sz="2300" b="1" kern="1200">
                  <a:latin typeface="+mj-ea"/>
                  <a:ea typeface="+mj-ea"/>
                </a:rPr>
                <a:t>전공</a:t>
              </a:r>
              <a:r>
                <a:rPr lang="en-US" altLang="ko-KR" sz="2300" b="1" kern="1200">
                  <a:latin typeface="+mj-ea"/>
                  <a:ea typeface="+mj-ea"/>
                </a:rPr>
                <a:t> Presentation</a:t>
              </a:r>
            </a:p>
            <a:p>
              <a:pPr lvl="0" algn="ctr" defTabSz="10223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altLang="ko-KR" sz="2300" b="1" kern="1200">
                  <a:latin typeface="+mj-ea"/>
                  <a:ea typeface="+mj-ea"/>
                </a:rPr>
                <a:t> </a:t>
              </a:r>
              <a:r>
                <a:rPr lang="ko-KR" altLang="en-US" sz="2300" b="1" kern="1200">
                  <a:latin typeface="+mj-ea"/>
                  <a:ea typeface="+mj-ea"/>
                </a:rPr>
                <a:t>발표연습</a:t>
              </a:r>
            </a:p>
          </p:txBody>
        </p:sp>
      </p:grpSp>
      <p:sp>
        <p:nvSpPr>
          <p:cNvPr id="15" name="모서리가 둥근 직사각형 4"/>
          <p:cNvSpPr/>
          <p:nvPr/>
        </p:nvSpPr>
        <p:spPr>
          <a:xfrm>
            <a:off x="3059831" y="1417638"/>
            <a:ext cx="2520281" cy="1607031"/>
          </a:xfrm>
          <a:prstGeom prst="rect">
            <a:avLst/>
          </a:prstGeom>
          <a:solidFill>
            <a:srgbClr val="CCECFF"/>
          </a:solidFill>
          <a:ln>
            <a:solidFill>
              <a:schemeClr val="tx1"/>
            </a:solidFill>
          </a:ln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vert="horz" wrap="square" lIns="51435" tIns="51435" rIns="51435" bIns="51435" anchor="ctr" anchorCtr="0">
            <a:noAutofit/>
          </a:bodyPr>
          <a:lstStyle/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en-US" altLang="ko-KR" sz="4000" b="1" i="0" u="none" strike="noStrike" kern="1200" cap="none" normalizeH="0" baseline="0">
                <a:ln w="9525"/>
                <a:latin typeface="+mj-ea"/>
                <a:ea typeface="+mj-ea"/>
              </a:rPr>
              <a:t>TIME</a:t>
            </a:r>
            <a:r>
              <a:rPr kumimoji="1" lang="ko-KR" altLang="en-US" sz="4000" b="1" i="0" u="none" strike="noStrike" kern="1200" cap="none" normalizeH="0" baseline="0">
                <a:ln w="9525"/>
                <a:latin typeface="+mj-ea"/>
                <a:ea typeface="+mj-ea"/>
              </a:rPr>
              <a:t> 지 </a:t>
            </a:r>
          </a:p>
          <a:p>
            <a:pPr lvl="0" algn="ctr" defTabSz="120015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kumimoji="1" lang="en-US" altLang="ko-KR" sz="4000" b="1" i="0" u="none" strike="noStrike" kern="1200" cap="none" normalizeH="0" baseline="0">
                <a:ln w="9525"/>
                <a:latin typeface="+mj-ea"/>
                <a:ea typeface="+mj-ea"/>
              </a:rPr>
              <a:t>Reading</a:t>
            </a:r>
            <a:endParaRPr lang="ko-KR" altLang="en-US" sz="4000" b="1" kern="1200">
              <a:latin typeface="+mj-ea"/>
              <a:ea typeface="+mj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139" y="4902581"/>
            <a:ext cx="2534653" cy="1475638"/>
          </a:xfrm>
          <a:prstGeom prst="roundRect">
            <a:avLst>
              <a:gd name="adj" fmla="val 10000"/>
            </a:avLst>
          </a:prstGeom>
          <a:solidFill>
            <a:srgbClr val="FF9999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Solbridge 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수업 수강</a:t>
            </a:r>
          </a:p>
          <a:p>
            <a:pPr algn="ctr">
              <a:defRPr/>
            </a:pPr>
            <a:r>
              <a:rPr lang="ko-KR" altLang="en-US" sz="2400" b="1">
                <a:latin typeface="+mj-ea"/>
                <a:ea typeface="+mj-ea"/>
              </a:rPr>
              <a:t>해외장기거주자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6300191" y="1417638"/>
            <a:ext cx="2417807" cy="2299394"/>
            <a:chOff x="1772967" y="-96894"/>
            <a:chExt cx="2160240" cy="1974019"/>
          </a:xfrm>
          <a:solidFill>
            <a:srgbClr val="CCECFF"/>
          </a:solidFill>
          <a:scene3d>
            <a:camera prst="orthographicFront"/>
            <a:lightRig rig="flat" dir="t"/>
          </a:scene3d>
        </p:grpSpPr>
        <p:sp>
          <p:nvSpPr>
            <p:cNvPr id="26" name="모서리가 둥근 직사각형 25"/>
            <p:cNvSpPr/>
            <p:nvPr/>
          </p:nvSpPr>
          <p:spPr>
            <a:xfrm>
              <a:off x="1772967" y="-96894"/>
              <a:ext cx="2160240" cy="1974019"/>
            </a:xfrm>
            <a:prstGeom prst="roundRect">
              <a:avLst>
                <a:gd name="adj" fmla="val 10000"/>
              </a:avLst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1">
                <a:hueOff val="0"/>
                <a:satOff val="0"/>
                <a:lumOff val="0"/>
                <a:alphaOff val="0"/>
              </a:schemeClr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모서리가 둥근 직사각형 4"/>
            <p:cNvSpPr/>
            <p:nvPr/>
          </p:nvSpPr>
          <p:spPr>
            <a:xfrm>
              <a:off x="1826636" y="98416"/>
              <a:ext cx="2034563" cy="172503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vert="horz" wrap="square" lIns="51435" tIns="51435" rIns="51435" bIns="51435" anchor="ctr" anchorCtr="0">
              <a:noAutofit/>
            </a:bodyPr>
            <a:lstStyle/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en-US" altLang="ko-KR" sz="2700" b="0" i="0" u="none" strike="noStrike" kern="1200" cap="none" normalizeH="0" baseline="0">
                  <a:ln w="9525"/>
                  <a:effectLst/>
                  <a:latin typeface="휴먼엑스포"/>
                  <a:ea typeface="휴먼엑스포"/>
                </a:rPr>
                <a:t> </a:t>
              </a:r>
              <a:r>
                <a:rPr kumimoji="1" lang="ko-KR" altLang="en-US" sz="2800" b="0" i="0" u="none" strike="noStrike" kern="1200" cap="none" normalizeH="0" baseline="0">
                  <a:ln w="9525"/>
                  <a:effectLst/>
                  <a:latin typeface="휴먼엑스포"/>
                  <a:ea typeface="휴먼엑스포"/>
                </a:rPr>
                <a:t>인터뷰영어</a:t>
              </a:r>
              <a:r>
                <a:rPr kumimoji="1" lang="en-US" altLang="ko-KR" sz="25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OPIc </a:t>
              </a:r>
            </a:p>
            <a:p>
              <a:pPr lvl="0" algn="ctr" defTabSz="120015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kumimoji="1" lang="en-US" altLang="ko-KR" sz="2500" b="1">
                  <a:ln w="9525"/>
                  <a:latin typeface="+mj-ea"/>
                  <a:ea typeface="+mj-ea"/>
                </a:rPr>
                <a:t>Sp</a:t>
              </a:r>
              <a:r>
                <a:rPr kumimoji="1" lang="en-US" altLang="ko-KR" sz="25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eaking</a:t>
              </a:r>
              <a:r>
                <a:rPr kumimoji="1" lang="ko-KR" altLang="en-US" sz="24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 </a:t>
              </a:r>
              <a:r>
                <a:rPr kumimoji="1" lang="en-US" altLang="ko-KR" sz="2400" b="1" i="0" u="none" strike="noStrike" kern="1200" cap="none" normalizeH="0" baseline="0">
                  <a:ln w="9525"/>
                  <a:effectLst/>
                  <a:latin typeface="+mj-ea"/>
                  <a:ea typeface="+mj-ea"/>
                </a:rPr>
                <a:t> </a:t>
              </a:r>
              <a:endParaRPr lang="ko-KR" altLang="en-US" sz="2400" b="1" kern="1200">
                <a:effectLst/>
                <a:latin typeface="+mj-ea"/>
                <a:ea typeface="+mj-ea"/>
              </a:endParaRPr>
            </a:p>
          </p:txBody>
        </p:sp>
      </p:grpSp>
      <p:sp>
        <p:nvSpPr>
          <p:cNvPr id="29" name="모서리가 둥근 직사각형 28"/>
          <p:cNvSpPr/>
          <p:nvPr/>
        </p:nvSpPr>
        <p:spPr>
          <a:xfrm>
            <a:off x="395536" y="3356991"/>
            <a:ext cx="2088232" cy="1262419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endParaRPr lang="en-US" altLang="ko-KR" sz="2800">
              <a:latin typeface="휴먼엑스포"/>
              <a:ea typeface="휴먼엑스포"/>
            </a:endParaRPr>
          </a:p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TOEIC</a:t>
            </a:r>
            <a:endParaRPr lang="ko-KR" altLang="en-US" sz="2800" b="1">
              <a:latin typeface="+mj-ea"/>
              <a:ea typeface="+mj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6300192" y="4437112"/>
            <a:ext cx="2417806" cy="1941107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유학생들과</a:t>
            </a:r>
            <a:endParaRPr lang="en-US" altLang="ko-KR" sz="2800" b="1">
              <a:latin typeface="+mj-ea"/>
              <a:ea typeface="+mj-ea"/>
            </a:endParaRPr>
          </a:p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6</a:t>
            </a:r>
            <a:r>
              <a:rPr lang="ko-KR" altLang="en-US" sz="2800" b="1">
                <a:latin typeface="+mj-ea"/>
                <a:ea typeface="+mj-ea"/>
              </a:rPr>
              <a:t>인조로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글로벌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멘토링 활동</a:t>
            </a:r>
            <a:endParaRPr lang="en-US" altLang="ko-KR" sz="2800" b="1">
              <a:latin typeface="+mj-ea"/>
              <a:ea typeface="+mj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825006" y="3243709"/>
            <a:ext cx="3166120" cy="1440160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lvl="0">
              <a:defRPr/>
            </a:pPr>
            <a:r>
              <a:rPr lang="en-US" altLang="ko-KR"/>
              <a:t> </a:t>
            </a:r>
            <a:r>
              <a:rPr lang="ko-KR" altLang="en-US" sz="2800" b="1">
                <a:latin typeface="+mj-ea"/>
                <a:ea typeface="+mj-ea"/>
              </a:rPr>
              <a:t>호주 </a:t>
            </a:r>
            <a:r>
              <a:rPr lang="en-US" altLang="ko-KR" sz="2800" b="1">
                <a:latin typeface="+mj-ea"/>
                <a:ea typeface="+mj-ea"/>
              </a:rPr>
              <a:t>Adelaide</a:t>
            </a:r>
          </a:p>
          <a:p>
            <a:pPr lvl="0">
              <a:defRPr/>
            </a:pPr>
            <a:endParaRPr lang="en-US" altLang="ko-KR" sz="2800" b="1">
              <a:latin typeface="+mj-ea"/>
              <a:ea typeface="+mj-ea"/>
            </a:endParaRPr>
          </a:p>
          <a:p>
            <a:pPr lvl="0">
              <a:defRPr/>
            </a:pPr>
            <a:r>
              <a:rPr lang="ko-KR" altLang="en-US" sz="2800" b="1">
                <a:latin typeface="+mj-ea"/>
                <a:ea typeface="+mj-ea"/>
              </a:rPr>
              <a:t> 전공 탐방 연수</a:t>
            </a:r>
            <a:endParaRPr lang="ko-KR" altLang="en-US" sz="2800">
              <a:latin typeface="휴먼엑스포"/>
              <a:ea typeface="휴먼엑스포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945652" y="4968155"/>
            <a:ext cx="3075310" cy="1541786"/>
          </a:xfrm>
          <a:prstGeom prst="roundRect">
            <a:avLst>
              <a:gd name="adj" fmla="val 10000"/>
            </a:avLst>
          </a:prstGeom>
          <a:solidFill>
            <a:srgbClr val="CCECFF"/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altLang="ko-KR" sz="2800" b="1">
                <a:latin typeface="+mj-ea"/>
                <a:ea typeface="+mj-ea"/>
              </a:rPr>
              <a:t>Writing</a:t>
            </a:r>
          </a:p>
          <a:p>
            <a:pPr algn="ctr">
              <a:defRPr/>
            </a:pPr>
            <a:r>
              <a:rPr lang="ko-KR" altLang="en-US" sz="2800" b="1">
                <a:latin typeface="+mj-ea"/>
                <a:ea typeface="+mj-ea"/>
              </a:rPr>
              <a:t>한글</a:t>
            </a:r>
            <a:r>
              <a:rPr lang="en-US" altLang="ko-KR" sz="2800" b="1">
                <a:latin typeface="+mj-ea"/>
                <a:ea typeface="+mj-ea"/>
              </a:rPr>
              <a:t>/</a:t>
            </a:r>
            <a:r>
              <a:rPr lang="ko-KR" altLang="en-US" sz="2800" b="1">
                <a:latin typeface="+mj-ea"/>
                <a:ea typeface="+mj-ea"/>
              </a:rPr>
              <a:t>영어이력서자기소개서</a:t>
            </a:r>
            <a:r>
              <a:rPr lang="en-US" altLang="ko-KR" sz="2800" b="1">
                <a:latin typeface="+mj-ea"/>
                <a:ea typeface="+mj-ea"/>
              </a:rPr>
              <a:t>CV</a:t>
            </a:r>
          </a:p>
          <a:p>
            <a:pPr algn="ctr">
              <a:defRPr/>
            </a:pPr>
            <a:endParaRPr lang="ko-KR" altLang="en-US" sz="2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-531440"/>
            <a:ext cx="6318000" cy="11232000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38064" y="1502680"/>
            <a:ext cx="7631999" cy="57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5930" y="-99392"/>
            <a:ext cx="5292000" cy="10581695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-87933"/>
            <a:ext cx="9396536" cy="83671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925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Honors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 프로그램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0608" y="-243408"/>
            <a:ext cx="4902858" cy="871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-819472"/>
            <a:ext cx="6318000" cy="112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640879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528" y="0"/>
            <a:ext cx="5716264" cy="73440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0"/>
            <a:ext cx="5671101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66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86000" y="1250503"/>
            <a:ext cx="9143999" cy="4572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37984" y="1898520"/>
            <a:ext cx="11160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36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AppData\Local\Microsoft\Windows\Temporary Internet Files\Content.IE5\P6C6YDAA\20140220_155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888000" cy="7416000"/>
          </a:xfrm>
          <a:prstGeom prst="rect">
            <a:avLst/>
          </a:prstGeom>
          <a:noFill/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396536" cy="764704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1" i="0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동아일보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기사</a:t>
            </a:r>
          </a:p>
        </p:txBody>
      </p:sp>
    </p:spTree>
    <p:extLst>
      <p:ext uri="{BB962C8B-B14F-4D97-AF65-F5344CB8AC3E}">
        <p14:creationId xmlns:p14="http://schemas.microsoft.com/office/powerpoint/2010/main" val="4094690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6000" b="1" i="0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Writing</a:t>
            </a:r>
            <a:r>
              <a:rPr kumimoji="0" lang="en-US" altLang="ko-KR" sz="6000" b="1" i="0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Contest</a:t>
            </a:r>
            <a:endParaRPr kumimoji="0" lang="ko-KR" altLang="en-US" sz="60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1520280" y="-2088232"/>
            <a:ext cx="6858000" cy="13716000"/>
          </a:xfrm>
          <a:prstGeom prst="rect">
            <a:avLst/>
          </a:prstGeom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9350" y="620688"/>
            <a:ext cx="5829300" cy="777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/>
          <a:srcRect l="17512" t="-3" r="-17512" b="1573"/>
          <a:stretch/>
        </p:blipFill>
        <p:spPr>
          <a:xfrm rot="5400000">
            <a:off x="264040" y="5144672"/>
            <a:ext cx="9875520" cy="4860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412776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altLang="ko-KR" sz="3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ko-KR" altLang="en-US" sz="36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미래의 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영어 이력서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Resume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600" b="1" dirty="0">
                <a:latin typeface="+mj-lt"/>
                <a:ea typeface="+mj-ea"/>
                <a:cs typeface="+mj-cs"/>
              </a:rPr>
              <a:t> 자기소개서 </a:t>
            </a:r>
            <a:r>
              <a:rPr lang="en-US" altLang="ko-KR" sz="3600" b="1" dirty="0">
                <a:latin typeface="+mj-lt"/>
                <a:ea typeface="+mj-ea"/>
                <a:cs typeface="+mj-cs"/>
              </a:rPr>
              <a:t>CV</a:t>
            </a:r>
            <a:r>
              <a:rPr lang="ko-KR" altLang="en-US" sz="3600" b="1" dirty="0">
                <a:latin typeface="+mj-lt"/>
                <a:ea typeface="+mj-ea"/>
                <a:cs typeface="+mj-cs"/>
              </a:rPr>
              <a:t>연습</a:t>
            </a:r>
            <a:endParaRPr kumimoji="0" lang="ko-KR" altLang="en-US" sz="36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458" t="5170" r="-4458" b="4224"/>
          <a:stretch/>
        </p:blipFill>
        <p:spPr>
          <a:xfrm>
            <a:off x="-324544" y="1412776"/>
            <a:ext cx="13716000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10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17800" r="-17800"/>
          <a:stretch>
            <a:fillRect/>
          </a:stretch>
        </p:blipFill>
        <p:spPr>
          <a:xfrm>
            <a:off x="-472169" y="-459432"/>
            <a:ext cx="10732801" cy="151061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l="3340" t="-660" r="6070" b="2160"/>
          <a:stretch>
            <a:fillRect/>
          </a:stretch>
        </p:blipFill>
        <p:spPr>
          <a:xfrm rot="16200000">
            <a:off x="-130459" y="608066"/>
            <a:ext cx="8362245" cy="12996000"/>
          </a:xfrm>
          <a:prstGeom prst="rect">
            <a:avLst/>
          </a:prstGeom>
        </p:spPr>
      </p:pic>
      <p:sp>
        <p:nvSpPr>
          <p:cNvPr id="8" name="제목 1"/>
          <p:cNvSpPr txBox="1"/>
          <p:nvPr/>
        </p:nvSpPr>
        <p:spPr>
          <a:xfrm>
            <a:off x="-792088" y="-490364"/>
            <a:ext cx="9396536" cy="980728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55000" lnSpcReduction="20000"/>
          </a:bodyPr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</a:t>
            </a: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미래의 영어 이력서 </a:t>
            </a: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Resume</a:t>
            </a:r>
          </a:p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 자기소개서 </a:t>
            </a:r>
            <a:r>
              <a:rPr kumimoji="0" lang="en-US" altLang="ko-KR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CV</a:t>
            </a:r>
            <a:r>
              <a:rPr kumimoji="0" lang="ko-KR" altLang="en-US" sz="6000" b="1" i="0" u="none" strike="noStrike" kern="1200" cap="none" spc="0" normalizeH="0" baseline="0">
                <a:solidFill>
                  <a:srgbClr val="FF0000"/>
                </a:solidFill>
                <a:latin typeface="맑은 고딕"/>
                <a:ea typeface="맑은 고딕"/>
                <a:cs typeface="맑은 고딕"/>
              </a:rPr>
              <a:t>연습</a:t>
            </a:r>
            <a:endParaRPr kumimoji="0" lang="ko-KR" altLang="en-US" sz="6000" b="1" i="0" u="none" strike="noStrike" kern="1200" cap="none" spc="0" normalizeH="0" baseline="0"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맑은 고딕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/>
          </a:bodyPr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8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해외 방문 학생 </a:t>
            </a:r>
            <a:r>
              <a:rPr kumimoji="0" lang="ko-KR" altLang="en-US" sz="4800" b="1" i="0" u="none" strike="noStrike" kern="1200" cap="none" spc="0" normalizeH="0" baseline="0" dirty="0" err="1">
                <a:solidFill>
                  <a:srgbClr val="000000"/>
                </a:solidFill>
                <a:latin typeface="맑은 고딕"/>
                <a:ea typeface="맑은 고딕"/>
              </a:rPr>
              <a:t>아너스</a:t>
            </a:r>
            <a:r>
              <a:rPr kumimoji="0" lang="ko-KR" altLang="en-US" sz="48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가이드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유학생 글로벌 멘토링 활동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400"/>
              <a:t>아너스와 유학생이 한 조를 이루어 매 주 자유롭게 상의하여 계획에 따라 조별 활동을 한 후</a:t>
            </a:r>
            <a:r>
              <a:rPr lang="en-US" altLang="ko-KR" sz="2400"/>
              <a:t>, LMS</a:t>
            </a:r>
            <a:r>
              <a:rPr lang="ko-KR" altLang="en-US" sz="2400"/>
              <a:t>에 보고서를 제출하는  방식</a:t>
            </a:r>
            <a:r>
              <a:rPr lang="en-US" altLang="ko-KR" sz="2400"/>
              <a:t>.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ko-KR" sz="2400"/>
              <a:t>-</a:t>
            </a:r>
            <a:r>
              <a:rPr lang="ko-KR" altLang="en-US" sz="2400"/>
              <a:t>영화 감상</a:t>
            </a:r>
            <a:r>
              <a:rPr lang="en-US" altLang="ko-KR" sz="2400"/>
              <a:t>,</a:t>
            </a:r>
            <a:r>
              <a:rPr lang="ko-KR" altLang="en-US" sz="2400"/>
              <a:t>맛집 탐방</a:t>
            </a:r>
            <a:r>
              <a:rPr lang="en-US" altLang="ko-KR" sz="2400"/>
              <a:t>, </a:t>
            </a:r>
            <a:r>
              <a:rPr lang="ko-KR" altLang="en-US" sz="2400"/>
              <a:t>유적지 방문</a:t>
            </a:r>
            <a:r>
              <a:rPr lang="en-US" altLang="ko-KR" sz="2400"/>
              <a:t>,</a:t>
            </a:r>
            <a:r>
              <a:rPr lang="ko-KR" altLang="en-US" sz="2400"/>
              <a:t>한국문화 소개 등</a:t>
            </a:r>
            <a:r>
              <a:rPr lang="en-US" altLang="ko-KR" sz="2400"/>
              <a:t>.</a:t>
            </a:r>
            <a:endParaRPr lang="ko-KR" altLang="en-US" sz="2400"/>
          </a:p>
        </p:txBody>
      </p:sp>
      <p:sp>
        <p:nvSpPr>
          <p:cNvPr id="5" name="제목 1"/>
          <p:cNvSpPr txBox="1"/>
          <p:nvPr/>
        </p:nvSpPr>
        <p:spPr>
          <a:xfrm>
            <a:off x="-252536" y="0"/>
            <a:ext cx="9396536" cy="1340768"/>
          </a:xfrm>
          <a:prstGeom prst="rect">
            <a:avLst/>
          </a:prstGeom>
          <a:solidFill>
            <a:srgbClr val="CCECFF"/>
          </a:solidFill>
        </p:spPr>
        <p:txBody>
          <a:bodyPr>
            <a:normAutofit lnSpcReduction="10000"/>
          </a:bodyPr>
          <a:lstStyle/>
          <a:p>
            <a:pPr marL="609600" indent="-609600" algn="ctr">
              <a:defRPr/>
            </a:pPr>
            <a:endParaRPr lang="ko-KR" altLang="en-US" sz="4400">
              <a:latin typeface="휴먼엑스포"/>
              <a:ea typeface="휴먼엑스포"/>
            </a:endParaRPr>
          </a:p>
          <a:p>
            <a:pPr marL="609600" indent="-609600" algn="ctr">
              <a:defRPr/>
            </a:pPr>
            <a:r>
              <a:rPr lang="ko-KR" altLang="en-US" sz="4400">
                <a:latin typeface="휴먼엑스포"/>
                <a:ea typeface="휴먼엑스포"/>
              </a:rPr>
              <a:t>유학생들 글로벌 멘토링 활동</a:t>
            </a:r>
            <a:endParaRPr lang="en-US" altLang="ko-KR" sz="4400"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21573004">
            <a:off x="-5546" y="-10"/>
            <a:ext cx="9149557" cy="6762015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/>
          </a:bodyPr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</a:t>
            </a: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</a:t>
            </a:r>
            <a:r>
              <a:rPr kumimoji="0" lang="fr-FR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Honors</a:t>
            </a:r>
            <a:r>
              <a:rPr kumimoji="0" lang="ko-KR" altLang="en-US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Presentation</a:t>
            </a:r>
            <a:r>
              <a:rPr kumimoji="0" lang="ko-KR" altLang="en-US" sz="48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대회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28159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>
                <a:latin typeface="+mj-ea"/>
                <a:ea typeface="+mj-ea"/>
              </a:rPr>
              <a:t>2021 Honors</a:t>
            </a:r>
            <a:r>
              <a:rPr lang="ko-KR" altLang="en-US" sz="4800" b="1">
                <a:latin typeface="+mj-ea"/>
                <a:ea typeface="+mj-ea"/>
              </a:rPr>
              <a:t> </a:t>
            </a:r>
            <a:r>
              <a:rPr lang="en-US" altLang="ko-KR" sz="4800" b="1">
                <a:latin typeface="+mj-ea"/>
                <a:ea typeface="+mj-ea"/>
              </a:rPr>
              <a:t>Presentation</a:t>
            </a:r>
            <a:r>
              <a:rPr lang="ko-KR" altLang="en-US" sz="4800" b="1">
                <a:latin typeface="+mj-ea"/>
                <a:ea typeface="+mj-ea"/>
              </a:rPr>
              <a:t> 대회</a:t>
            </a:r>
            <a:endParaRPr lang="en-US" altLang="ko-KR" sz="4800" b="1">
              <a:latin typeface="+mj-ea"/>
              <a:ea typeface="+mj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21650" r="-400"/>
          <a:stretch>
            <a:fillRect/>
          </a:stretch>
        </p:blipFill>
        <p:spPr>
          <a:xfrm>
            <a:off x="-36512" y="1196752"/>
            <a:ext cx="9180512" cy="55892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0" y="72008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>
                <a:latin typeface="+mj-ea"/>
                <a:ea typeface="+mj-ea"/>
              </a:rPr>
              <a:t>2019 Honors</a:t>
            </a:r>
            <a:r>
              <a:rPr lang="ko-KR" altLang="en-US" sz="4800" b="1">
                <a:latin typeface="+mj-ea"/>
                <a:ea typeface="+mj-ea"/>
              </a:rPr>
              <a:t> </a:t>
            </a:r>
            <a:r>
              <a:rPr lang="en-US" altLang="ko-KR" sz="4800" b="1">
                <a:latin typeface="+mj-ea"/>
                <a:ea typeface="+mj-ea"/>
              </a:rPr>
              <a:t>Presentation</a:t>
            </a:r>
            <a:r>
              <a:rPr lang="ko-KR" altLang="en-US" sz="4800" b="1">
                <a:latin typeface="+mj-ea"/>
                <a:ea typeface="+mj-ea"/>
              </a:rPr>
              <a:t> 대회</a:t>
            </a:r>
            <a:endParaRPr lang="en-US" altLang="ko-KR" sz="48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13144" b="18009"/>
          <a:stretch>
            <a:fillRect/>
          </a:stretch>
        </p:blipFill>
        <p:spPr bwMode="auto">
          <a:xfrm>
            <a:off x="-1836712" y="1196752"/>
            <a:ext cx="125293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fr-FR" altLang="ko-KR" sz="4800" b="1" dirty="0">
                <a:latin typeface="+mj-ea"/>
                <a:ea typeface="+mj-ea"/>
              </a:rPr>
              <a:t>2018 Honors</a:t>
            </a:r>
            <a:r>
              <a:rPr lang="ko-KR" altLang="en-US" sz="4800" b="1" dirty="0">
                <a:latin typeface="+mj-ea"/>
                <a:ea typeface="+mj-ea"/>
              </a:rPr>
              <a:t> </a:t>
            </a:r>
            <a:r>
              <a:rPr lang="en-US" altLang="ko-KR" sz="4800" b="1" dirty="0">
                <a:latin typeface="+mj-ea"/>
                <a:ea typeface="+mj-ea"/>
              </a:rPr>
              <a:t>Presentation</a:t>
            </a:r>
            <a:r>
              <a:rPr lang="ko-KR" altLang="en-US" sz="4800" b="1" dirty="0">
                <a:latin typeface="+mj-ea"/>
                <a:ea typeface="+mj-ea"/>
              </a:rPr>
              <a:t> 대회</a:t>
            </a:r>
            <a:endParaRPr lang="en-US" altLang="ko-KR" sz="48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03" b="-1714"/>
          <a:stretch/>
        </p:blipFill>
        <p:spPr>
          <a:xfrm>
            <a:off x="-396552" y="116632"/>
            <a:ext cx="10161270" cy="7403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59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바닥글 개체 틀 1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ko-KR" dirty="0"/>
          </a:p>
        </p:txBody>
      </p:sp>
      <p:pic>
        <p:nvPicPr>
          <p:cNvPr id="22532" name="Picture 2" descr="C:\Users\user\Pictures\2013 Asian Market Research\20131008_182050.jpg"/>
          <p:cNvPicPr>
            <a:picLocks noChangeAspect="1" noChangeArrowheads="1"/>
          </p:cNvPicPr>
          <p:nvPr/>
        </p:nvPicPr>
        <p:blipFill>
          <a:blip r:embed="rId2" cstate="print"/>
          <a:srcRect b="17369"/>
          <a:stretch>
            <a:fillRect/>
          </a:stretch>
        </p:blipFill>
        <p:spPr bwMode="auto">
          <a:xfrm>
            <a:off x="-828600" y="908720"/>
            <a:ext cx="11443668" cy="70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공동수업</a:t>
            </a:r>
            <a:endParaRPr lang="en-US" altLang="ko-KR" sz="4800" dirty="0">
              <a:latin typeface="휴먼엑스포" pitchFamily="18" charset="-127"/>
              <a:ea typeface="휴먼엑스포" pitchFamily="18" charset="-127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2"/>
          <a:srcRect t="39740"/>
          <a:stretch>
            <a:fillRect/>
          </a:stretch>
        </p:blipFill>
        <p:spPr>
          <a:xfrm>
            <a:off x="0" y="836712"/>
            <a:ext cx="9252520" cy="3015315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3707904" y="3140968"/>
            <a:ext cx="5851677" cy="4388757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3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/>
          <a:srcRect t="28710" r="8000" b="14770"/>
          <a:stretch>
            <a:fillRect/>
          </a:stretch>
        </p:blipFill>
        <p:spPr>
          <a:xfrm>
            <a:off x="-355327" y="3429000"/>
            <a:ext cx="7015560" cy="358147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7" name="제목 1"/>
          <p:cNvSpPr txBox="1">
            <a:spLocks noGrp="1"/>
          </p:cNvSpPr>
          <p:nvPr>
            <p:ph type="title"/>
          </p:nvPr>
        </p:nvSpPr>
        <p:spPr>
          <a:xfrm>
            <a:off x="179512" y="0"/>
            <a:ext cx="8964488" cy="1143000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>
                <a:latin typeface="휴먼엑스포"/>
                <a:ea typeface="휴먼엑스포"/>
              </a:rPr>
              <a:t>Solbridge </a:t>
            </a:r>
            <a:r>
              <a:rPr lang="ko-KR" altLang="en-US" sz="4800">
                <a:latin typeface="휴먼엑스포"/>
                <a:ea typeface="휴먼엑스포"/>
              </a:rPr>
              <a:t>공동수업</a:t>
            </a:r>
            <a:endParaRPr lang="en-US" altLang="ko-KR" sz="4800"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0"/>
            <a:ext cx="9625873" cy="7236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718392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817433" cy="7380000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</p:spTree>
    <p:extLst>
      <p:ext uri="{BB962C8B-B14F-4D97-AF65-F5344CB8AC3E}">
        <p14:creationId xmlns:p14="http://schemas.microsoft.com/office/powerpoint/2010/main" val="4216166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764704"/>
            <a:ext cx="9877060" cy="658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-252536" y="14305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marL="609600" indent="-609600" algn="ctr">
              <a:defRPr/>
            </a:pPr>
            <a:r>
              <a:rPr lang="en-US" altLang="ko-KR" sz="4800" dirty="0" err="1">
                <a:latin typeface="휴먼엑스포" pitchFamily="18" charset="-127"/>
                <a:ea typeface="휴먼엑스포" pitchFamily="18" charset="-127"/>
              </a:rPr>
              <a:t>Solbridge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 Culture</a:t>
            </a:r>
            <a:r>
              <a:rPr lang="ko-KR" altLang="en-US" sz="4800" dirty="0"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800" dirty="0">
                <a:latin typeface="휴먼엑스포" pitchFamily="18" charset="-127"/>
                <a:ea typeface="휴먼엑스포" pitchFamily="18" charset="-127"/>
              </a:rPr>
              <a:t>Club</a:t>
            </a:r>
          </a:p>
        </p:txBody>
      </p:sp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7445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1124744"/>
            <a:ext cx="6858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0" y="0"/>
            <a:ext cx="9396536" cy="1196752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85000" lnSpcReduction="20000"/>
          </a:bodyPr>
          <a:lstStyle/>
          <a:p>
            <a:pPr algn="ctr">
              <a:defRPr/>
            </a:pPr>
            <a:r>
              <a:rPr lang="en-US" altLang="ko-KR" sz="4800" b="1" kern="0" dirty="0">
                <a:latin typeface="+mj-ea"/>
                <a:ea typeface="+mj-ea"/>
              </a:rPr>
              <a:t>Honors </a:t>
            </a:r>
            <a:r>
              <a:rPr lang="ko-KR" altLang="en-US" sz="4800" b="1" kern="0" dirty="0">
                <a:latin typeface="+mj-ea"/>
                <a:ea typeface="+mj-ea"/>
              </a:rPr>
              <a:t>지역 봉사</a:t>
            </a:r>
            <a:endParaRPr lang="en-US" altLang="ko-KR" sz="4800" b="1" kern="0" dirty="0"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sz="4800" b="1" kern="0" dirty="0">
                <a:ln w="50800"/>
                <a:latin typeface="+mj-ea"/>
                <a:ea typeface="+mj-ea"/>
              </a:rPr>
              <a:t>시설 아동 </a:t>
            </a:r>
            <a:r>
              <a:rPr lang="ko-KR" altLang="en-US" sz="4800" b="1" kern="0" dirty="0" err="1">
                <a:ln w="50800"/>
                <a:latin typeface="+mj-ea"/>
                <a:ea typeface="+mj-ea"/>
              </a:rPr>
              <a:t>튜터링</a:t>
            </a:r>
            <a:r>
              <a:rPr lang="en-US" altLang="ko-KR" sz="4800" b="1" kern="0" dirty="0">
                <a:ln w="50800"/>
                <a:latin typeface="+mj-ea"/>
                <a:ea typeface="+mj-ea"/>
              </a:rPr>
              <a:t>/</a:t>
            </a:r>
            <a:r>
              <a:rPr lang="ko-KR" altLang="en-US" sz="4800" b="1" kern="0" dirty="0">
                <a:ln w="50800"/>
                <a:latin typeface="+mj-ea"/>
                <a:ea typeface="+mj-ea"/>
              </a:rPr>
              <a:t>제빵기부</a:t>
            </a:r>
            <a:endParaRPr lang="en-US" altLang="ko-KR" sz="4800" b="1" dirty="0">
              <a:ln w="50800"/>
              <a:latin typeface="+mj-ea"/>
              <a:ea typeface="+mj-ea"/>
            </a:endParaRPr>
          </a:p>
        </p:txBody>
      </p:sp>
      <p:pic>
        <p:nvPicPr>
          <p:cNvPr id="8" name="Picture 3" descr="C:\Users\user\Pictures\평화의 마을\명훈 2.jpg"/>
          <p:cNvPicPr>
            <a:picLocks noChangeAspect="1" noChangeArrowheads="1"/>
          </p:cNvPicPr>
          <p:nvPr/>
        </p:nvPicPr>
        <p:blipFill>
          <a:blip r:embed="rId3" cstate="print"/>
          <a:srcRect l="394"/>
          <a:stretch>
            <a:fillRect/>
          </a:stretch>
        </p:blipFill>
        <p:spPr bwMode="auto">
          <a:xfrm>
            <a:off x="4795709" y="1196752"/>
            <a:ext cx="50673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3861048"/>
            <a:ext cx="4948514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5000923" cy="37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2709344"/>
            <a:ext cx="9361040" cy="468009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1312148"/>
            <a:ext cx="9144000" cy="362902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6" name="모서리가 둥근 직사각형 5"/>
          <p:cNvSpPr/>
          <p:nvPr/>
        </p:nvSpPr>
        <p:spPr>
          <a:xfrm>
            <a:off x="-180528" y="-99392"/>
            <a:ext cx="9324528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>
                <a:solidFill>
                  <a:schemeClr val="tx1"/>
                </a:solidFill>
                <a:latin typeface="휴먼엑스포"/>
                <a:ea typeface="휴먼엑스포"/>
              </a:rPr>
              <a:t>Honors </a:t>
            </a:r>
            <a:r>
              <a:rPr lang="ko-KR" altLang="en-US" sz="4000" kern="0">
                <a:solidFill>
                  <a:schemeClr val="tx1"/>
                </a:solidFill>
                <a:latin typeface="휴먼엑스포"/>
                <a:ea typeface="휴먼엑스포"/>
              </a:rPr>
              <a:t>지역 봉사</a:t>
            </a:r>
          </a:p>
          <a:p>
            <a:pPr algn="ctr">
              <a:defRPr/>
            </a:pP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외식조리글한 제과제빵기부</a:t>
            </a:r>
            <a:endParaRPr lang="en-US" altLang="ko-KR" sz="4000">
              <a:ln w="50800"/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6372200" cy="3780000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4427984" y="3429000"/>
            <a:ext cx="4920674" cy="3429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101" name="모서리가 둥근 직사각형 9"/>
          <p:cNvSpPr/>
          <p:nvPr/>
        </p:nvSpPr>
        <p:spPr>
          <a:xfrm>
            <a:off x="5604519" y="881888"/>
            <a:ext cx="3851920" cy="201622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000" b="0" i="0" u="none" strike="noStrike" kern="1200" cap="none" spc="0" normalizeH="0" baseline="0">
                <a:ln w="50800"/>
                <a:solidFill>
                  <a:srgbClr val="000000"/>
                </a:solidFill>
                <a:latin typeface="휴먼엑스포"/>
                <a:ea typeface="휴먼엑스포"/>
              </a:rPr>
              <a:t>글로벌한식과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4000" b="0" i="0" u="none" strike="noStrike" kern="1200" cap="none" spc="0" normalizeH="0" baseline="0">
                <a:ln w="50800"/>
                <a:solidFill>
                  <a:srgbClr val="000000"/>
                </a:solidFill>
                <a:latin typeface="휴먼엑스포"/>
                <a:ea typeface="휴먼엑스포"/>
              </a:rPr>
              <a:t>   후원 행사 </a:t>
            </a:r>
            <a:endParaRPr kumimoji="0" lang="en-US" altLang="ko-KR" sz="4000" b="0" i="0" u="none" strike="noStrike" kern="1200" cap="none" spc="0" normalizeH="0" baseline="0">
              <a:ln w="50800"/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:cover dir="d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180528" y="-243408"/>
            <a:ext cx="9505056" cy="344753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-396552" y="3003688"/>
            <a:ext cx="9937104" cy="3960000"/>
          </a:xfrm>
          <a:prstGeom prst="rect">
            <a:avLst/>
          </a:prstGeom>
        </p:spPr>
      </p:pic>
      <p:sp>
        <p:nvSpPr>
          <p:cNvPr id="4" name="모서리가 둥근 직사각형 3"/>
          <p:cNvSpPr/>
          <p:nvPr/>
        </p:nvSpPr>
        <p:spPr>
          <a:xfrm>
            <a:off x="-102364" y="-25821"/>
            <a:ext cx="9426892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000" kern="0">
                <a:solidFill>
                  <a:schemeClr val="tx1"/>
                </a:solidFill>
                <a:latin typeface="휴먼엑스포"/>
                <a:ea typeface="휴먼엑스포"/>
              </a:rPr>
              <a:t>Honors </a:t>
            </a:r>
            <a:r>
              <a:rPr lang="ko-KR" altLang="en-US" sz="4000" kern="0">
                <a:solidFill>
                  <a:schemeClr val="tx1"/>
                </a:solidFill>
                <a:latin typeface="휴먼엑스포"/>
                <a:ea typeface="휴먼엑스포"/>
              </a:rPr>
              <a:t>지역 봉사</a:t>
            </a:r>
          </a:p>
          <a:p>
            <a:pPr algn="ctr">
              <a:defRPr/>
            </a:pP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‘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밀알장애인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자립농장</a:t>
            </a:r>
            <a:r>
              <a:rPr lang="en-US" altLang="ko-KR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’</a:t>
            </a:r>
            <a:r>
              <a:rPr lang="ko-KR" altLang="en-US" sz="4000" kern="0">
                <a:ln w="50800"/>
                <a:solidFill>
                  <a:schemeClr val="tx1"/>
                </a:solidFill>
                <a:latin typeface="휴먼엑스포"/>
                <a:ea typeface="휴먼엑스포"/>
              </a:rPr>
              <a:t>  </a:t>
            </a:r>
            <a:endParaRPr lang="en-US" altLang="ko-KR" sz="4000">
              <a:ln w="50800"/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-252536" y="0"/>
            <a:ext cx="9649072" cy="1916832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6000" b="1" dirty="0">
                <a:ln w="5080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취업연계 혜택</a:t>
            </a:r>
            <a:r>
              <a:rPr lang="en-US" altLang="ko-KR" sz="6000" dirty="0">
                <a:ln w="50800"/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1187624" y="3068960"/>
            <a:ext cx="669693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3,4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학년 대기업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algn="ctr" latinLnBrk="0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취업   과정</a:t>
            </a:r>
          </a:p>
        </p:txBody>
      </p:sp>
      <p:sp>
        <p:nvSpPr>
          <p:cNvPr id="7" name="모서리가 둥근 직사각형 4"/>
          <p:cNvSpPr/>
          <p:nvPr/>
        </p:nvSpPr>
        <p:spPr>
          <a:xfrm>
            <a:off x="827584" y="5157192"/>
            <a:ext cx="76330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교내인턴</a:t>
            </a:r>
            <a:r>
              <a:rPr lang="en-US" altLang="ko-KR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, </a:t>
            </a: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외국어 장학금 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442913" indent="-442913" algn="ctr">
              <a:defRPr/>
            </a:pPr>
            <a:r>
              <a:rPr lang="ko-KR" altLang="en-US" sz="3600" b="1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우선 혜택</a:t>
            </a:r>
            <a:endParaRPr lang="en-US" altLang="ko-KR" sz="3600" b="1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760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 rotWithShape="1">
          <a:blip r:embed="rId2"/>
          <a:srcRect l="3540" r="11340" b="21260"/>
          <a:stretch>
            <a:fillRect/>
          </a:stretch>
        </p:blipFill>
        <p:spPr>
          <a:xfrm>
            <a:off x="0" y="1052736"/>
            <a:ext cx="9166225" cy="5805264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4" name="모서리가 둥근 직사각형 3"/>
          <p:cNvSpPr/>
          <p:nvPr/>
        </p:nvSpPr>
        <p:spPr>
          <a:xfrm>
            <a:off x="-180528" y="-171400"/>
            <a:ext cx="9324528" cy="1502478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3200">
                <a:solidFill>
                  <a:schemeClr val="tx1"/>
                </a:solidFill>
                <a:latin typeface="휴먼엑스포"/>
                <a:ea typeface="휴먼엑스포"/>
              </a:rPr>
              <a:t>2012 </a:t>
            </a:r>
            <a:r>
              <a:rPr lang="ko-KR" altLang="en-US" sz="3200">
                <a:solidFill>
                  <a:schemeClr val="tx1"/>
                </a:solidFill>
                <a:latin typeface="휴먼엑스포"/>
                <a:ea typeface="휴먼엑스포"/>
              </a:rPr>
              <a:t>전국대학생모의 </a:t>
            </a:r>
            <a:r>
              <a:rPr lang="en-US" altLang="ko-KR" sz="3200">
                <a:solidFill>
                  <a:schemeClr val="tx1"/>
                </a:solidFill>
                <a:latin typeface="휴먼엑스포"/>
                <a:ea typeface="휴먼엑스포"/>
              </a:rPr>
              <a:t>UN</a:t>
            </a:r>
            <a:r>
              <a:rPr lang="ko-KR" altLang="en-US" sz="3200">
                <a:solidFill>
                  <a:schemeClr val="tx1"/>
                </a:solidFill>
                <a:latin typeface="휴먼엑스포"/>
                <a:ea typeface="휴먼엑스포"/>
              </a:rPr>
              <a:t>총회 주최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b="-6176"/>
          <a:stretch>
            <a:fillRect/>
          </a:stretch>
        </p:blipFill>
        <p:spPr bwMode="auto">
          <a:xfrm>
            <a:off x="-180528" y="-315416"/>
            <a:ext cx="9719695" cy="77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861048"/>
            <a:ext cx="6953250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-252536" y="-99392"/>
            <a:ext cx="9396536" cy="980728"/>
          </a:xfrm>
          <a:prstGeom prst="rect">
            <a:avLst/>
          </a:prstGeom>
          <a:solidFill>
            <a:srgbClr val="CCECFF"/>
          </a:solidFill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latin typeface="+mj-ea"/>
              </a:rPr>
              <a:t>Malaysia  </a:t>
            </a:r>
            <a:r>
              <a:rPr lang="ko-KR" altLang="en-US" sz="4800" b="1" dirty="0">
                <a:latin typeface="+mj-ea"/>
              </a:rPr>
              <a:t>문화 탐방 연수</a:t>
            </a:r>
            <a:r>
              <a:rPr lang="en-US" altLang="ko-KR" sz="4800" b="1" dirty="0">
                <a:latin typeface="+mj-ea"/>
              </a:rPr>
              <a:t> </a:t>
            </a:r>
            <a:endParaRPr lang="ko-KR" altLang="en-US" sz="4800" b="1" dirty="0">
              <a:latin typeface="+mj-ea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3073" name="_x224657624" descr="EMB000027983159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756592" y="1412776"/>
            <a:ext cx="10654228" cy="5976000"/>
          </a:xfrm>
          <a:prstGeom prst="rect">
            <a:avLst/>
          </a:prstGeom>
          <a:noFill/>
        </p:spPr>
      </p:pic>
      <p:sp>
        <p:nvSpPr>
          <p:cNvPr id="5" name="제목 1"/>
          <p:cNvSpPr txBox="1"/>
          <p:nvPr/>
        </p:nvSpPr>
        <p:spPr>
          <a:xfrm>
            <a:off x="-252536" y="116632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2017 </a:t>
            </a:r>
            <a:r>
              <a:rPr lang="ko-KR" altLang="en-US" sz="6700" b="1">
                <a:latin typeface="+mj-ea"/>
                <a:ea typeface="+mj-ea"/>
              </a:rPr>
              <a:t>호주 </a:t>
            </a:r>
            <a:r>
              <a:rPr lang="en-US" altLang="ko-KR" sz="6700" b="1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>
                <a:latin typeface="+mj-ea"/>
                <a:ea typeface="+mj-ea"/>
              </a:rPr>
              <a:t>전공 탐방</a:t>
            </a:r>
            <a:r>
              <a:rPr lang="en-US" altLang="ko-KR" sz="6700" b="1">
                <a:latin typeface="+mj-ea"/>
                <a:ea typeface="+mj-ea"/>
              </a:rPr>
              <a:t> </a:t>
            </a:r>
            <a:r>
              <a:rPr lang="ko-KR" altLang="en-US" sz="6700" b="1">
                <a:latin typeface="+mj-ea"/>
                <a:ea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  </a:t>
            </a:r>
            <a:r>
              <a:rPr lang="ko-KR" altLang="en-US" sz="6700" b="1">
                <a:latin typeface="+mj-ea"/>
                <a:ea typeface="+mj-ea"/>
              </a:rPr>
              <a:t>연수 </a:t>
            </a:r>
            <a:r>
              <a:rPr lang="en-US" altLang="ko-KR" sz="6700" b="1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/>
          <a:srcRect t="31890" b="5315"/>
          <a:stretch>
            <a:fillRect/>
          </a:stretch>
        </p:blipFill>
        <p:spPr bwMode="auto">
          <a:xfrm>
            <a:off x="0" y="3140968"/>
            <a:ext cx="4572000" cy="38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-2657"/>
          <a:stretch>
            <a:fillRect/>
          </a:stretch>
        </p:blipFill>
        <p:spPr bwMode="auto">
          <a:xfrm>
            <a:off x="4427984" y="3789040"/>
            <a:ext cx="4716016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 t="14173"/>
          <a:stretch>
            <a:fillRect/>
          </a:stretch>
        </p:blipFill>
        <p:spPr bwMode="auto">
          <a:xfrm>
            <a:off x="-587257" y="836712"/>
            <a:ext cx="9731257" cy="62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8000" y="404664"/>
            <a:ext cx="4656000" cy="349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000" y="476672"/>
            <a:ext cx="4560000" cy="34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980728"/>
            <a:ext cx="5184000" cy="38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 l="9055" t="32021"/>
          <a:stretch>
            <a:fillRect/>
          </a:stretch>
        </p:blipFill>
        <p:spPr bwMode="auto">
          <a:xfrm>
            <a:off x="4932040" y="980728"/>
            <a:ext cx="6298961" cy="353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 l="19291" t="17323"/>
          <a:stretch>
            <a:fillRect/>
          </a:stretch>
        </p:blipFill>
        <p:spPr bwMode="auto">
          <a:xfrm>
            <a:off x="4932040" y="3861048"/>
            <a:ext cx="4842575" cy="372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6552" y="3861048"/>
            <a:ext cx="5328000" cy="39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/>
          <a:srcRect l="5758" t="10039" b="23032"/>
          <a:stretch>
            <a:fillRect/>
          </a:stretch>
        </p:blipFill>
        <p:spPr bwMode="auto">
          <a:xfrm>
            <a:off x="4860032" y="1052736"/>
            <a:ext cx="4975906" cy="265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2018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>
                <a:latin typeface="+mj-ea"/>
                <a:ea typeface="+mj-ea"/>
              </a:rPr>
              <a:t>전공 탐방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  <a:r>
              <a:rPr lang="ko-KR" altLang="en-US" sz="6700" b="1" dirty="0">
                <a:latin typeface="+mj-ea"/>
                <a:ea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  </a:t>
            </a:r>
            <a:r>
              <a:rPr lang="ko-KR" altLang="en-US" sz="6700" b="1" dirty="0">
                <a:latin typeface="+mj-ea"/>
                <a:ea typeface="+mj-ea"/>
              </a:rPr>
              <a:t>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 r="17480"/>
          <a:stretch>
            <a:fillRect/>
          </a:stretch>
        </p:blipFill>
        <p:spPr>
          <a:xfrm>
            <a:off x="0" y="1412776"/>
            <a:ext cx="3208337" cy="2916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012160" y="1412776"/>
            <a:ext cx="3456000" cy="2592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/>
          <a:srcRect b="36220"/>
          <a:stretch>
            <a:fillRect/>
          </a:stretch>
        </p:blipFill>
        <p:spPr>
          <a:xfrm>
            <a:off x="-180528" y="0"/>
            <a:ext cx="4487291" cy="3816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/>
          <a:srcRect t="31890" b="5320"/>
          <a:stretch>
            <a:fillRect/>
          </a:stretch>
        </p:blipFill>
        <p:spPr>
          <a:xfrm>
            <a:off x="-468560" y="4437112"/>
            <a:ext cx="4572000" cy="3828052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>
            <a:off x="4139952" y="-171400"/>
            <a:ext cx="6240000" cy="4680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-252536" y="3429000"/>
            <a:ext cx="6432000" cy="482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8"/>
          <a:srcRect t="29400" r="45280" b="9450"/>
          <a:stretch>
            <a:fillRect/>
          </a:stretch>
        </p:blipFill>
        <p:spPr>
          <a:xfrm>
            <a:off x="4140048" y="3356992"/>
            <a:ext cx="5003952" cy="4194038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9"/>
          <a:srcRect l="7710" t="31890" b="15750"/>
          <a:stretch>
            <a:fillRect/>
          </a:stretch>
        </p:blipFill>
        <p:spPr>
          <a:xfrm>
            <a:off x="4269640" y="3547915"/>
            <a:ext cx="5036440" cy="5089721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16" name="제목 1"/>
          <p:cNvSpPr txBox="1"/>
          <p:nvPr/>
        </p:nvSpPr>
        <p:spPr>
          <a:xfrm>
            <a:off x="-252536" y="-207616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>
                <a:latin typeface="+mj-ea"/>
                <a:ea typeface="+mj-ea"/>
              </a:rPr>
              <a:t>2018 </a:t>
            </a:r>
            <a:r>
              <a:rPr lang="ko-KR" altLang="en-US" sz="6700" b="1">
                <a:latin typeface="+mj-ea"/>
                <a:ea typeface="+mj-ea"/>
              </a:rPr>
              <a:t>호주 </a:t>
            </a:r>
            <a:r>
              <a:rPr lang="en-US" altLang="ko-KR" sz="6700" b="1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>
                <a:latin typeface="+mj-ea"/>
                <a:ea typeface="+mj-ea"/>
              </a:rPr>
              <a:t>홈스테이 연수 </a:t>
            </a:r>
            <a:r>
              <a:rPr lang="en-US" altLang="ko-KR" sz="6700" b="1">
                <a:latin typeface="+mj-ea"/>
                <a:ea typeface="+mj-ea"/>
              </a:rPr>
              <a:t> 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1773748" y="4761544"/>
            <a:ext cx="4742468" cy="3564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57" b="12503"/>
          <a:stretch/>
        </p:blipFill>
        <p:spPr>
          <a:xfrm>
            <a:off x="11796" y="3115225"/>
            <a:ext cx="5799954" cy="3744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880" t="-2846" r="7880" b="2846"/>
          <a:stretch/>
        </p:blipFill>
        <p:spPr>
          <a:xfrm>
            <a:off x="3347864" y="3924001"/>
            <a:ext cx="6037783" cy="29352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72" r="14672"/>
          <a:stretch/>
        </p:blipFill>
        <p:spPr>
          <a:xfrm>
            <a:off x="2184736" y="1241614"/>
            <a:ext cx="7109490" cy="3456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52" t="-7987" r="11712" b="9177"/>
          <a:stretch/>
        </p:blipFill>
        <p:spPr>
          <a:xfrm>
            <a:off x="-900608" y="1025614"/>
            <a:ext cx="6660000" cy="36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3318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-252536" y="0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" y="0"/>
            <a:ext cx="9131318" cy="6858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72503" y="-387424"/>
            <a:ext cx="6858000" cy="6858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132" y="-1391793"/>
            <a:ext cx="5138148" cy="6858000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-436652" y="-387424"/>
            <a:ext cx="9396536" cy="1440160"/>
          </a:xfrm>
          <a:prstGeom prst="rect">
            <a:avLst/>
          </a:prstGeom>
          <a:solidFill>
            <a:srgbClr val="CCECFF"/>
          </a:solidFill>
        </p:spPr>
        <p:txBody>
          <a:bodyPr>
            <a:normAutofit fontScale="70000" lnSpcReduction="20000"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 </a:t>
            </a:r>
            <a:r>
              <a:rPr lang="en-US" altLang="ko-KR" sz="6700" b="1" dirty="0">
                <a:latin typeface="+mj-ea"/>
                <a:ea typeface="+mj-ea"/>
              </a:rPr>
              <a:t>2019 </a:t>
            </a:r>
            <a:r>
              <a:rPr lang="ko-KR" altLang="en-US" sz="6700" b="1" dirty="0">
                <a:latin typeface="+mj-ea"/>
                <a:ea typeface="+mj-ea"/>
              </a:rPr>
              <a:t>호주 </a:t>
            </a:r>
            <a:r>
              <a:rPr lang="en-US" altLang="ko-KR" sz="6700" b="1" dirty="0">
                <a:latin typeface="+mj-ea"/>
                <a:ea typeface="+mj-ea"/>
              </a:rPr>
              <a:t>Adelaide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sz="6700" b="1" dirty="0" err="1">
                <a:latin typeface="+mj-ea"/>
                <a:ea typeface="+mj-ea"/>
              </a:rPr>
              <a:t>홈스테이</a:t>
            </a:r>
            <a:r>
              <a:rPr lang="ko-KR" altLang="en-US" sz="6700" b="1" dirty="0">
                <a:latin typeface="+mj-ea"/>
                <a:ea typeface="+mj-ea"/>
              </a:rPr>
              <a:t> 연수 </a:t>
            </a:r>
            <a:r>
              <a:rPr lang="en-US" altLang="ko-KR" sz="6700" b="1" dirty="0">
                <a:latin typeface="+mj-ea"/>
                <a:ea typeface="+mj-ea"/>
              </a:rPr>
              <a:t>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562" y="4509120"/>
            <a:ext cx="4860000" cy="36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6304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252536" y="116632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2022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1484783"/>
            <a:ext cx="9396536" cy="51845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/>
          <p:nvPr/>
        </p:nvSpPr>
        <p:spPr>
          <a:xfrm>
            <a:off x="-126268" y="260647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2022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252536" y="1772816"/>
            <a:ext cx="9721080" cy="508518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92696" y="404664"/>
            <a:ext cx="12896850" cy="6610350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108520" y="-25499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68151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08720" y="-1467544"/>
            <a:ext cx="12896850" cy="10791825"/>
          </a:xfrm>
          <a:prstGeom prst="rect">
            <a:avLst/>
          </a:prstGeom>
        </p:spPr>
      </p:pic>
      <p:sp>
        <p:nvSpPr>
          <p:cNvPr id="3" name="제목 1"/>
          <p:cNvSpPr txBox="1"/>
          <p:nvPr/>
        </p:nvSpPr>
        <p:spPr>
          <a:xfrm>
            <a:off x="-396552" y="-243408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657624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907948"/>
            <a:ext cx="3707904" cy="5950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66095" y="796999"/>
            <a:ext cx="5686425" cy="6448425"/>
          </a:xfrm>
          <a:prstGeom prst="rect">
            <a:avLst/>
          </a:prstGeom>
        </p:spPr>
      </p:pic>
      <p:sp>
        <p:nvSpPr>
          <p:cNvPr id="5" name="제목 1"/>
          <p:cNvSpPr txBox="1"/>
          <p:nvPr/>
        </p:nvSpPr>
        <p:spPr>
          <a:xfrm>
            <a:off x="-108520" y="-99392"/>
            <a:ext cx="9396536" cy="1440160"/>
          </a:xfrm>
          <a:prstGeom prst="rect">
            <a:avLst/>
          </a:prstGeom>
          <a:solidFill>
            <a:srgbClr val="CCECFF">
              <a:alpha val="100000"/>
            </a:srgbClr>
          </a:solidFill>
        </p:spPr>
        <p:txBody>
          <a:bodyPr>
            <a:normAutofit fontScale="70000" lnSpcReduction="20000"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en-US" altLang="ko-KR" sz="4800" b="1" i="0" u="none" strike="noStrike" kern="1200" cap="none" spc="0" normalizeH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2023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호주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Adelaide </a:t>
            </a: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None/>
              <a:defRPr/>
            </a:pP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전공 탐방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연수 </a:t>
            </a:r>
            <a:r>
              <a:rPr kumimoji="0" lang="en-US" altLang="ko-KR" sz="6700" b="1" i="0" u="none" strike="noStrike" kern="1200" cap="none" spc="0" normalizeH="0" baseline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7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540568" y="1340768"/>
            <a:ext cx="11126629" cy="4896000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모서리가 둥근 직사각형 9"/>
          <p:cNvSpPr/>
          <p:nvPr/>
        </p:nvSpPr>
        <p:spPr>
          <a:xfrm>
            <a:off x="-180528" y="0"/>
            <a:ext cx="9505056" cy="1285884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Honors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 </a:t>
            </a:r>
            <a:r>
              <a:rPr lang="en-US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1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기</a:t>
            </a:r>
            <a:r>
              <a:rPr lang="en-US" altLang="ko-KR" sz="3600">
                <a:solidFill>
                  <a:schemeClr val="tx1"/>
                </a:solidFill>
                <a:latin typeface="휴먼엑스포"/>
                <a:ea typeface="휴먼엑스포"/>
              </a:rPr>
              <a:t>  2009 </a:t>
            </a:r>
            <a:r>
              <a:rPr lang="ko-KR" altLang="en-US" sz="3600">
                <a:solidFill>
                  <a:schemeClr val="tx1"/>
                </a:solidFill>
                <a:latin typeface="휴먼엑스포"/>
                <a:ea typeface="휴먼엑스포"/>
              </a:rPr>
              <a:t>학번</a:t>
            </a:r>
            <a:endParaRPr lang="en-US" altLang="ko-KR" sz="3600"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115520" y="2564880"/>
            <a:ext cx="6984970" cy="3528490"/>
          </a:xfrm>
          <a:prstGeom prst="roundRect">
            <a:avLst/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endParaRPr lang="en-US" altLang="ko-K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33795" name="Picture 4" descr="C:\Users\user\AppData\Local\Temp\BZ7FAD22\1371732951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9144000" cy="609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모서리가 둥근 직사각형 6"/>
          <p:cNvSpPr/>
          <p:nvPr/>
        </p:nvSpPr>
        <p:spPr>
          <a:xfrm>
            <a:off x="0" y="0"/>
            <a:ext cx="9612560" cy="128588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fr-FR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Honors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5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기</a:t>
            </a:r>
            <a:r>
              <a:rPr lang="en-US" altLang="ko-KR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2013 </a:t>
            </a:r>
            <a:r>
              <a:rPr lang="ko-KR" altLang="en-US" sz="36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학번</a:t>
            </a:r>
            <a:endParaRPr lang="en-US" altLang="ko-KR" sz="36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182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/>
          <a:srcRect l="-23250" t="13140" r="-21140" b="27960"/>
          <a:stretch>
            <a:fillRect/>
          </a:stretch>
        </p:blipFill>
        <p:spPr>
          <a:xfrm>
            <a:off x="-3276872" y="1412776"/>
            <a:ext cx="17465152" cy="536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sp>
        <p:nvSpPr>
          <p:cNvPr id="25603" name="모서리가 둥근 직사각형 9"/>
          <p:cNvSpPr/>
          <p:nvPr/>
        </p:nvSpPr>
        <p:spPr>
          <a:xfrm>
            <a:off x="-180528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10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2018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  <a:endParaRPr kumimoji="0" lang="en-US" altLang="ko-KR" sz="3600" b="0" i="0" u="none" strike="noStrike" kern="1200" cap="none" spc="0" normalizeH="0" baseline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-22600" b="22600"/>
          <a:stretch>
            <a:fillRect/>
          </a:stretch>
        </p:blipFill>
        <p:spPr>
          <a:xfrm>
            <a:off x="0" y="-171400"/>
            <a:ext cx="10116000" cy="6744000"/>
          </a:xfrm>
          <a:prstGeom prst="rect">
            <a:avLst/>
          </a:prstGeom>
        </p:spPr>
      </p:pic>
      <p:sp>
        <p:nvSpPr>
          <p:cNvPr id="25603" name="모서리가 둥근 직사각형 9"/>
          <p:cNvSpPr/>
          <p:nvPr/>
        </p:nvSpPr>
        <p:spPr>
          <a:xfrm>
            <a:off x="0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11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2019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  <a:endParaRPr kumimoji="0" lang="en-US" altLang="ko-KR" sz="3600" b="0" i="0" u="none" strike="noStrike" kern="1200" cap="none" spc="0" normalizeH="0" baseline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291596"/>
            <a:ext cx="9144000" cy="6737804"/>
          </a:xfrm>
          <a:prstGeom prst="rect">
            <a:avLst/>
          </a:prstGeom>
        </p:spPr>
      </p:pic>
      <p:sp>
        <p:nvSpPr>
          <p:cNvPr id="5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14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2022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-180528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15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2023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-2286000" y="-1683568"/>
            <a:ext cx="13716000" cy="10287000"/>
          </a:xfrm>
          <a:prstGeom prst="rect">
            <a:avLst/>
          </a:prstGeom>
        </p:spPr>
      </p:pic>
      <p:sp>
        <p:nvSpPr>
          <p:cNvPr id="4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15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  2023 </a:t>
            </a:r>
            <a:r>
              <a:rPr kumimoji="0" lang="ko-KR" altLang="en-US" sz="3600" b="0" i="0" u="none" strike="noStrike" kern="1200" cap="none" spc="0" normalizeH="0" baseline="0">
                <a:solidFill>
                  <a:srgbClr val="000000"/>
                </a:solidFill>
                <a:latin typeface="휴먼엑스포"/>
                <a:ea typeface="휴먼엑스포"/>
              </a:rPr>
              <a:t>학번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6"/>
          <p:cNvSpPr/>
          <p:nvPr/>
        </p:nvSpPr>
        <p:spPr>
          <a:xfrm>
            <a:off x="-306287" y="0"/>
            <a:ext cx="9756576" cy="1285884"/>
          </a:xfrm>
          <a:prstGeom prst="roundRect">
            <a:avLst>
              <a:gd name="adj" fmla="val 16667"/>
            </a:avLst>
          </a:prstGeom>
          <a:solidFill>
            <a:srgbClr val="CCECFF">
              <a:alpha val="100000"/>
            </a:srgbClr>
          </a:solidFill>
          <a:ln w="9525" cap="flat" cmpd="sng" algn="ctr">
            <a:solidFill>
              <a:srgbClr val="46A9C4">
                <a:alpha val="100000"/>
              </a:srgbClr>
            </a:solidFill>
            <a:prstDash val="solid"/>
          </a:ln>
          <a:effectLst>
            <a:outerShdw blurRad="50800" dist="190500" dir="2700000" algn="tl" rotWithShape="0">
              <a:srgbClr val="000000">
                <a:alpha val="40000"/>
              </a:srgb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txBody>
          <a:bodyPr anchor="ctr"/>
          <a:lstStyle/>
          <a:p>
            <a:pPr marL="609600" indent="-60960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fr-FR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Honors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 </a:t>
            </a:r>
            <a:r>
              <a:rPr kumimoji="0" lang="en-US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16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기</a:t>
            </a:r>
            <a:r>
              <a:rPr kumimoji="0" lang="en-US" altLang="ko-KR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  2024 </a:t>
            </a:r>
            <a:r>
              <a:rPr kumimoji="0" lang="ko-KR" altLang="en-US" sz="3600" b="0" i="0" u="none" strike="noStrike" kern="1200" cap="none" spc="0" normalizeH="0" baseline="0" dirty="0">
                <a:solidFill>
                  <a:srgbClr val="000000"/>
                </a:solidFill>
                <a:latin typeface="휴먼엑스포"/>
                <a:ea typeface="휴먼엑스포"/>
              </a:rPr>
              <a:t>학번은</a:t>
            </a:r>
            <a:r>
              <a:rPr kumimoji="0" lang="en-US" altLang="ko-KR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  </a:t>
            </a:r>
            <a:r>
              <a:rPr kumimoji="0" lang="ko-KR" altLang="en-US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누구</a:t>
            </a:r>
            <a:r>
              <a:rPr kumimoji="0" lang="en-US" altLang="ko-KR" sz="3600" b="0" i="0" u="none" strike="noStrike" kern="1200" cap="none" spc="0" normalizeH="0" dirty="0">
                <a:solidFill>
                  <a:srgbClr val="000000"/>
                </a:solidFill>
                <a:latin typeface="휴먼엑스포"/>
                <a:ea typeface="휴먼엑스포"/>
              </a:rPr>
              <a:t>?</a:t>
            </a:r>
            <a:endParaRPr kumimoji="0" lang="ko-KR" altLang="en-US" sz="3600" b="0" i="0" u="none" strike="noStrike" kern="1200" cap="none" spc="0" normalizeH="0" baseline="0" dirty="0">
              <a:solidFill>
                <a:srgbClr val="000000"/>
              </a:solidFill>
              <a:latin typeface="휴먼엑스포"/>
              <a:ea typeface="휴먼엑스포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3600"/>
              <a:t>2024</a:t>
            </a:r>
            <a:r>
              <a:rPr lang="ko-KR" altLang="en-US" sz="3600"/>
              <a:t>시행 </a:t>
            </a:r>
            <a:r>
              <a:rPr lang="en-US" altLang="ko-KR" sz="3600"/>
              <a:t>Korail </a:t>
            </a:r>
            <a:r>
              <a:rPr lang="ko-KR" altLang="en-US" sz="3600"/>
              <a:t>어학 가산점 환산표</a:t>
            </a: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539553" y="1340768"/>
            <a:ext cx="7776864" cy="53285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-1476672" y="-531440"/>
            <a:ext cx="12097344" cy="777686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40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지원반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철도대학중심 남학생 수업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TOEIC 3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등급 분류 지원</a:t>
            </a: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endParaRPr lang="en-US" altLang="ko-KR" sz="40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780-850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경쟁률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10:1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850-920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          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8: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1</a:t>
            </a:r>
          </a:p>
          <a:p>
            <a:pPr marL="609600" indent="-609600" algn="ctr">
              <a:lnSpc>
                <a:spcPct val="150000"/>
              </a:lnSpc>
              <a:defRPr/>
            </a:pP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920-990</a:t>
            </a:r>
            <a:r>
              <a:rPr lang="ko-KR" altLang="en-US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점</a:t>
            </a:r>
            <a:r>
              <a:rPr lang="en-US" altLang="ko-KR" sz="40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          6:1</a:t>
            </a:r>
          </a:p>
          <a:p>
            <a:pPr marL="609600" indent="-609600" algn="ctr">
              <a:defRPr/>
            </a:pP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-468560" y="2636912"/>
            <a:ext cx="7200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92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900607" y="-3843808"/>
            <a:ext cx="10297144" cy="1728000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5" name="제목 1"/>
          <p:cNvSpPr txBox="1"/>
          <p:nvPr/>
        </p:nvSpPr>
        <p:spPr>
          <a:xfrm>
            <a:off x="-828599" y="-459432"/>
            <a:ext cx="10153127" cy="3312368"/>
          </a:xfrm>
          <a:prstGeom prst="rect">
            <a:avLst/>
          </a:prstGeom>
          <a:solidFill>
            <a:srgbClr val="CCECFF"/>
          </a:solidFill>
        </p:spPr>
        <p:txBody>
          <a:bodyPr>
            <a:noAutofit/>
          </a:bodyPr>
          <a:lstStyle/>
          <a:p>
            <a:pPr marL="609600" indent="-609600" algn="ctr">
              <a:defRPr/>
            </a:pPr>
            <a:r>
              <a:rPr lang="en-US" altLang="ko-KR" sz="3200">
                <a:latin typeface="휴먼엑스포"/>
                <a:ea typeface="휴먼엑스포"/>
              </a:rPr>
              <a:t> </a:t>
            </a:r>
          </a:p>
          <a:p>
            <a:pPr marL="609600" indent="-609600" algn="ctr">
              <a:defRPr/>
            </a:pPr>
            <a:r>
              <a:rPr lang="ko-KR" altLang="en-US" sz="3600" b="1">
                <a:solidFill>
                  <a:srgbClr val="FF0000"/>
                </a:solidFill>
                <a:latin typeface="+mj-ea"/>
              </a:rPr>
              <a:t>현재 </a:t>
            </a:r>
            <a:r>
              <a:rPr lang="en-US" altLang="ko-KR" sz="3600" b="1">
                <a:solidFill>
                  <a:srgbClr val="FF0000"/>
                </a:solidFill>
                <a:latin typeface="+mj-ea"/>
              </a:rPr>
              <a:t>Honors </a:t>
            </a:r>
            <a:r>
              <a:rPr lang="ko-KR" altLang="en-US" sz="3600" b="1">
                <a:latin typeface="+mj-ea"/>
              </a:rPr>
              <a:t> </a:t>
            </a:r>
            <a:r>
              <a:rPr lang="en-US" altLang="ko-KR" sz="3600" b="1">
                <a:solidFill>
                  <a:srgbClr val="FF0000"/>
                </a:solidFill>
                <a:latin typeface="+mj-ea"/>
              </a:rPr>
              <a:t>  KATUSA</a:t>
            </a:r>
            <a:r>
              <a:rPr lang="ko-KR" altLang="en-US" sz="3600" b="1">
                <a:solidFill>
                  <a:srgbClr val="FF0000"/>
                </a:solidFill>
                <a:latin typeface="+mj-ea"/>
              </a:rPr>
              <a:t> 출신</a:t>
            </a:r>
          </a:p>
          <a:p>
            <a:pPr marL="609600" indent="-609600">
              <a:lnSpc>
                <a:spcPct val="150000"/>
              </a:lnSpc>
              <a:defRPr/>
            </a:pPr>
            <a:r>
              <a:rPr lang="ko-KR" altLang="en-US" sz="3200">
                <a:latin typeface="+mj-ea"/>
              </a:rPr>
              <a:t>김성근 철경</a:t>
            </a:r>
            <a:r>
              <a:rPr lang="en-US" altLang="ko-KR" sz="3200">
                <a:latin typeface="+mj-ea"/>
              </a:rPr>
              <a:t>2017/</a:t>
            </a:r>
            <a:r>
              <a:rPr lang="ko-KR" altLang="en-US" sz="3200">
                <a:latin typeface="+mj-ea"/>
              </a:rPr>
              <a:t>이동재 철건</a:t>
            </a:r>
            <a:r>
              <a:rPr lang="en-US" altLang="ko-KR" sz="3200">
                <a:latin typeface="+mj-ea"/>
              </a:rPr>
              <a:t>2015/ </a:t>
            </a:r>
            <a:r>
              <a:rPr lang="ko-KR" altLang="en-US" sz="3200">
                <a:latin typeface="+mj-ea"/>
              </a:rPr>
              <a:t>박경훈 철전</a:t>
            </a:r>
            <a:r>
              <a:rPr lang="en-US" altLang="ko-KR" sz="3200">
                <a:latin typeface="+mj-ea"/>
              </a:rPr>
              <a:t>2013/</a:t>
            </a:r>
            <a:r>
              <a:rPr lang="ko-KR" altLang="en-US" sz="3200">
                <a:latin typeface="+mj-ea"/>
              </a:rPr>
              <a:t> 박승빈 철차 </a:t>
            </a:r>
            <a:r>
              <a:rPr lang="en-US" altLang="ko-KR" sz="3200">
                <a:latin typeface="+mj-ea"/>
              </a:rPr>
              <a:t>2016/ </a:t>
            </a:r>
            <a:r>
              <a:rPr lang="ko-KR" altLang="en-US" sz="3200">
                <a:latin typeface="+mj-ea"/>
              </a:rPr>
              <a:t>이관형 국경 </a:t>
            </a:r>
            <a:r>
              <a:rPr lang="en-US" altLang="ko-KR" sz="3200">
                <a:latin typeface="+mj-ea"/>
              </a:rPr>
              <a:t>2016 </a:t>
            </a:r>
          </a:p>
          <a:p>
            <a:pPr marL="609600" indent="-609600">
              <a:lnSpc>
                <a:spcPct val="150000"/>
              </a:lnSpc>
              <a:defRPr/>
            </a:pPr>
            <a:r>
              <a:rPr lang="ko-KR" altLang="en-US" sz="3200">
                <a:latin typeface="+mj-ea"/>
              </a:rPr>
              <a:t> 정성윤 물류 </a:t>
            </a:r>
            <a:r>
              <a:rPr lang="en-US" altLang="ko-KR" sz="3200">
                <a:latin typeface="+mj-ea"/>
              </a:rPr>
              <a:t>2023</a:t>
            </a:r>
          </a:p>
          <a:p>
            <a:pPr marL="609600" indent="-609600">
              <a:defRPr/>
            </a:pPr>
            <a:endParaRPr lang="en-US" altLang="ko-KR" sz="4000" b="1"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2" y="-162000"/>
            <a:ext cx="9984000" cy="74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모서리가 둥근 직사각형 4"/>
          <p:cNvSpPr/>
          <p:nvPr/>
        </p:nvSpPr>
        <p:spPr>
          <a:xfrm>
            <a:off x="-900608" y="-315416"/>
            <a:ext cx="10225136" cy="2029334"/>
          </a:xfrm>
          <a:prstGeom prst="roundRect">
            <a:avLst/>
          </a:prstGeom>
          <a:solidFill>
            <a:srgbClr val="CCECFF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ko-KR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KATUSA </a:t>
            </a: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교육대 </a:t>
            </a:r>
            <a:r>
              <a:rPr lang="ko-KR" altLang="en-US" sz="4400" dirty="0" err="1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수료식</a:t>
            </a:r>
            <a:endParaRPr lang="en-US" altLang="ko-KR" sz="4400" dirty="0">
              <a:solidFill>
                <a:schemeClr val="tx1"/>
              </a:solidFill>
              <a:latin typeface="휴먼엑스포" pitchFamily="18" charset="-127"/>
              <a:ea typeface="휴먼엑스포" pitchFamily="18" charset="-127"/>
            </a:endParaRPr>
          </a:p>
          <a:p>
            <a:pPr marL="609600" indent="-609600" algn="ctr">
              <a:defRPr/>
            </a:pPr>
            <a:r>
              <a:rPr lang="ko-KR" altLang="en-US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의정부 </a:t>
            </a:r>
            <a:r>
              <a:rPr lang="en-US" altLang="ko-KR" sz="4400" dirty="0">
                <a:solidFill>
                  <a:schemeClr val="tx1"/>
                </a:solidFill>
                <a:latin typeface="휴먼엑스포" pitchFamily="18" charset="-127"/>
                <a:ea typeface="휴먼엑스포" pitchFamily="18" charset="-127"/>
              </a:rPr>
              <a:t>Camp Jackson</a:t>
            </a:r>
          </a:p>
        </p:txBody>
      </p:sp>
    </p:spTree>
    <p:extLst>
      <p:ext uri="{BB962C8B-B14F-4D97-AF65-F5344CB8AC3E}">
        <p14:creationId xmlns:p14="http://schemas.microsoft.com/office/powerpoint/2010/main" val="3368884693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-612576" y="-675456"/>
            <a:ext cx="10801200" cy="7992888"/>
          </a:xfrm>
          <a:prstGeom prst="roundRect">
            <a:avLst>
              <a:gd name="adj" fmla="val 16667"/>
            </a:avLst>
          </a:prstGeom>
          <a:solidFill>
            <a:srgbClr val="FBC9F9"/>
          </a:solidFill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perspectiveAbove"/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accent5">
                <a:tint val="50000"/>
                <a:shade val="100000"/>
                <a:hueMod val="100000"/>
                <a:satMod val="100000"/>
              </a:schemeClr>
            </a:contourClr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marL="609600" indent="-609600" algn="ctr">
              <a:defRPr/>
            </a:pPr>
            <a:r>
              <a:rPr lang="en-US" altLang="ko-KR" sz="44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휴먼엑스포"/>
                <a:ea typeface="휴먼엑스포"/>
              </a:rPr>
              <a:t> </a:t>
            </a:r>
            <a:endParaRPr lang="en-US" altLang="ko-KR" sz="4400">
              <a:solidFill>
                <a:schemeClr val="tx1"/>
              </a:solidFill>
              <a:latin typeface="휴먼엑스포"/>
              <a:ea typeface="휴먼엑스포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-684584" y="-1323528"/>
            <a:ext cx="6075048" cy="7524000"/>
          </a:xfrm>
          <a:prstGeom prst="rect">
            <a:avLst/>
          </a:prstGeom>
          <a:noFill/>
          <a:ln w="9525">
            <a:noFill/>
            <a:miter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5390464" y="-1539553"/>
            <a:ext cx="5014184" cy="7488832"/>
          </a:xfrm>
          <a:prstGeom prst="rect">
            <a:avLst/>
          </a:prstGeom>
          <a:noFill/>
          <a:ln w="9525">
            <a:noFill/>
            <a:miter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-598813" y="3687639"/>
            <a:ext cx="6788944" cy="4525963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0" name="TextBox 9"/>
          <p:cNvSpPr txBox="1"/>
          <p:nvPr/>
        </p:nvSpPr>
        <p:spPr>
          <a:xfrm>
            <a:off x="695325" y="3110865"/>
            <a:ext cx="7753349" cy="640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/>
              <a:t>C:\Users\april\OneDrive\바탕 화면\KakaoTalk_20240207_145705371.jpg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024652" y="3669606"/>
            <a:ext cx="4452004" cy="406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685096"/>
            <a:ext cx="9468544" cy="6344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</a:p>
          <a:p>
            <a:pPr>
              <a:buFontTx/>
              <a:buChar char="-"/>
              <a:defRPr/>
            </a:pPr>
            <a:r>
              <a:rPr lang="en-US" altLang="ko-KR" sz="2800">
                <a:ln w="50800"/>
                <a:solidFill>
                  <a:schemeClr val="dk1"/>
                </a:solidFill>
                <a:latin typeface="+mj-lt"/>
              </a:rPr>
              <a:t>   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  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이번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Sol Sup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인터뷰로  선발되거나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정기 토익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550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점 보유자 제출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,</a:t>
            </a:r>
          </a:p>
          <a:p>
            <a:pPr>
              <a:lnSpc>
                <a:spcPct val="150000"/>
              </a:lnSpc>
              <a:buFontTx/>
              <a:buChar char="-"/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우송대 매월 실시 모의토익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550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점 제출하면 </a:t>
            </a:r>
          </a:p>
          <a:p>
            <a:pPr marL="0" indent="0">
              <a:lnSpc>
                <a:spcPct val="150000"/>
              </a:lnSpc>
              <a:buFontTx/>
              <a:buNone/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   매 학기마다 선발함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.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                               </a:t>
            </a:r>
          </a:p>
          <a:p>
            <a:pPr marL="742950" indent="-742950">
              <a:lnSpc>
                <a:spcPct val="150000"/>
              </a:lnSpc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  -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문의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lt"/>
              </a:rPr>
              <a:t>-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신미경교수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: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W5-609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630-9186                                    </a:t>
            </a:r>
          </a:p>
          <a:p>
            <a:pPr marL="742950" indent="-742950">
              <a:lnSpc>
                <a:spcPct val="150000"/>
              </a:lnSpc>
              <a:defRPr/>
            </a:pP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  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010-8347-8149   aprilmks@wsu.ac.kr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       -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lt"/>
              </a:rPr>
              <a:t>장우혁 조교 </a:t>
            </a:r>
            <a:r>
              <a:rPr lang="en-US" altLang="ko-KR" sz="2800" b="1">
                <a:ln w="50800"/>
                <a:solidFill>
                  <a:srgbClr val="0000FF"/>
                </a:solidFill>
                <a:latin typeface="+mj-lt"/>
              </a:rPr>
              <a:t> 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W6-102 </a:t>
            </a:r>
            <a:r>
              <a:rPr lang="ko-KR" altLang="en-US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호</a:t>
            </a:r>
            <a:r>
              <a:rPr lang="en-US" altLang="ko-KR" sz="2800" b="1">
                <a:ln w="50800"/>
                <a:solidFill>
                  <a:schemeClr val="dk1"/>
                </a:solidFill>
                <a:latin typeface="+mj-ea"/>
                <a:ea typeface="+mj-ea"/>
              </a:rPr>
              <a:t>   630-9321</a:t>
            </a:r>
          </a:p>
          <a:p>
            <a:pPr marL="742950" indent="-742950">
              <a:defRPr/>
            </a:pPr>
            <a:endParaRPr lang="en-US" altLang="ko-KR" sz="2800" b="1">
              <a:ln w="50800"/>
              <a:solidFill>
                <a:schemeClr val="dk1"/>
              </a:solidFill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408841"/>
            <a:ext cx="7128792" cy="1003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6000" b="1">
                <a:ln w="50800"/>
                <a:solidFill>
                  <a:srgbClr val="FF0000"/>
                </a:solidFill>
                <a:latin typeface="+mj-lt"/>
              </a:rPr>
              <a:t>Honors </a:t>
            </a:r>
            <a:r>
              <a:rPr lang="ko-KR" altLang="en-US" sz="6000" b="1">
                <a:ln w="50800"/>
                <a:solidFill>
                  <a:srgbClr val="FF0000"/>
                </a:solidFill>
                <a:latin typeface="+mj-lt"/>
              </a:rPr>
              <a:t>선발방법</a:t>
            </a:r>
            <a:r>
              <a:rPr lang="en-US" altLang="ko-KR" sz="6000" u="sng">
                <a:ln w="50800"/>
                <a:solidFill>
                  <a:schemeClr val="dk1"/>
                </a:solidFill>
                <a:latin typeface="+mj-lt"/>
              </a:rPr>
              <a:t> 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895</Words>
  <Application>Microsoft Office PowerPoint</Application>
  <PresentationFormat>화면 슬라이드 쇼(4:3)</PresentationFormat>
  <Paragraphs>166</Paragraphs>
  <Slides>57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57</vt:i4>
      </vt:variant>
    </vt:vector>
  </HeadingPairs>
  <TitlesOfParts>
    <vt:vector size="64" baseType="lpstr">
      <vt:lpstr>HY얕은샘물M</vt:lpstr>
      <vt:lpstr>맑은 고딕</vt:lpstr>
      <vt:lpstr>휴먼모음T</vt:lpstr>
      <vt:lpstr>휴먼엑스포</vt:lpstr>
      <vt:lpstr>Arial</vt:lpstr>
      <vt:lpstr>Book Antiqua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Honors  프로그램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유학생 글로벌 멘토링 활동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Solbridge 공동수업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2024시행 Korail 어학 가산점 환산표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권성우</dc:creator>
  <cp:lastModifiedBy>Administrator</cp:lastModifiedBy>
  <cp:revision>504</cp:revision>
  <dcterms:created xsi:type="dcterms:W3CDTF">2014-02-11T06:18:48Z</dcterms:created>
  <dcterms:modified xsi:type="dcterms:W3CDTF">2024-02-22T02:56:45Z</dcterms:modified>
  <cp:version/>
</cp:coreProperties>
</file>