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media/image107.jpg" ContentType="image/jpeg"/>
  <Override PartName="/ppt/media/image108.jpg" ContentType="image/jpeg"/>
  <Override PartName="/ppt/media/image109.jpg" ContentType="image/jpeg"/>
  <Override PartName="/ppt/media/image110.jpg" ContentType="image/jpeg"/>
  <Override PartName="/ppt/media/image111.jpg" ContentType="image/jpeg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97" r:id="rId4"/>
    <p:sldId id="300" r:id="rId5"/>
    <p:sldId id="320" r:id="rId6"/>
    <p:sldId id="321" r:id="rId7"/>
    <p:sldId id="322" r:id="rId8"/>
    <p:sldId id="323" r:id="rId9"/>
    <p:sldId id="324" r:id="rId10"/>
    <p:sldId id="325" r:id="rId11"/>
    <p:sldId id="326" r:id="rId12"/>
    <p:sldId id="298" r:id="rId13"/>
    <p:sldId id="301" r:id="rId14"/>
    <p:sldId id="259" r:id="rId15"/>
    <p:sldId id="260" r:id="rId16"/>
    <p:sldId id="302" r:id="rId17"/>
    <p:sldId id="328" r:id="rId18"/>
    <p:sldId id="329" r:id="rId19"/>
    <p:sldId id="327" r:id="rId20"/>
    <p:sldId id="309" r:id="rId21"/>
    <p:sldId id="310" r:id="rId22"/>
    <p:sldId id="311" r:id="rId23"/>
    <p:sldId id="304" r:id="rId24"/>
    <p:sldId id="319" r:id="rId25"/>
    <p:sldId id="330" r:id="rId26"/>
    <p:sldId id="332" r:id="rId27"/>
    <p:sldId id="331" r:id="rId28"/>
    <p:sldId id="258" r:id="rId29"/>
    <p:sldId id="314" r:id="rId30"/>
    <p:sldId id="303" r:id="rId31"/>
    <p:sldId id="292" r:id="rId32"/>
    <p:sldId id="333" r:id="rId33"/>
    <p:sldId id="293" r:id="rId34"/>
    <p:sldId id="312" r:id="rId35"/>
    <p:sldId id="313" r:id="rId36"/>
    <p:sldId id="308" r:id="rId37"/>
    <p:sldId id="291" r:id="rId38"/>
  </p:sldIdLst>
  <p:sldSz cx="18288000" cy="10287000"/>
  <p:notesSz cx="6858000" cy="9144000"/>
  <p:embeddedFontLst>
    <p:embeddedFont>
      <p:font typeface="경기천년제목 Medium" panose="02020603020101020101" pitchFamily="18" charset="-127"/>
      <p:regular r:id="rId40"/>
    </p:embeddedFont>
    <p:embeddedFont>
      <p:font typeface="Noto Sans Kr" panose="020B0200000000000000" pitchFamily="50" charset="-127"/>
      <p:regular r:id="rId41"/>
      <p:bold r:id="rId42"/>
    </p:embeddedFont>
    <p:embeddedFont>
      <p:font typeface="ITC Franklin Gothic LT Semi-Bold" panose="020B0600000101010101" charset="0"/>
      <p:regular r:id="rId43"/>
    </p:embeddedFont>
    <p:embeddedFont>
      <p:font typeface="Source Han Sans KR" panose="020B0600000101010101" charset="-127"/>
      <p:regular r:id="rId44"/>
    </p:embeddedFont>
    <p:embeddedFont>
      <p:font typeface="Source Han Sans KR Bold" panose="020B0600000101010101" charset="-127"/>
      <p:regular r:id="rId45"/>
    </p:embeddedFont>
    <p:embeddedFont>
      <p:font typeface="함초롬바탕" panose="02030604000101010101" pitchFamily="18" charset="-127"/>
      <p:regular r:id="rId46"/>
      <p:bold r:id="rId47"/>
    </p:embeddedFont>
    <p:embeddedFont>
      <p:font typeface="Poppins" panose="020B0600000101010101" charset="-127"/>
      <p:regular r:id="rId48"/>
      <p:bold r:id="rId49"/>
      <p:italic r:id="rId50"/>
      <p:boldItalic r:id="rId51"/>
    </p:embeddedFont>
    <p:embeddedFont>
      <p:font typeface="Arial Black" panose="020B0A04020102020204" pitchFamily="34" charset="0"/>
      <p:bold r:id="rId52"/>
    </p:embeddedFont>
    <p:embeddedFont>
      <p:font typeface="맑은 고딕" panose="020B0503020000020004" pitchFamily="50" charset="-127"/>
      <p:regular r:id="rId53"/>
      <p:bold r:id="rId54"/>
    </p:embeddedFont>
    <p:embeddedFont>
      <p:font typeface="경기천년제목 Light" panose="02020403020101020101" pitchFamily="18" charset="-127"/>
      <p:regular r:id="rId55"/>
    </p:embeddedFont>
    <p:embeddedFont>
      <p:font typeface="Noto Sans Kr" panose="020B0200000000000000" pitchFamily="50" charset="-127"/>
      <p:regular r:id="rId41"/>
      <p:bold r:id="rId42"/>
    </p:embeddedFont>
    <p:embeddedFont>
      <p:font typeface="HY견명조" panose="02030600000101010101" pitchFamily="18" charset="-127"/>
      <p:regular r:id="rId56"/>
    </p:embeddedFont>
    <p:embeddedFont>
      <p:font typeface="ITC Franklin Gothic LT" panose="020B0600000101010101" charset="0"/>
      <p:regular r:id="rId57"/>
    </p:embeddedFont>
    <p:embeddedFont>
      <p:font typeface="함초롬돋움 확장" panose="02030504000101010101" pitchFamily="18" charset="-127"/>
      <p:regular r:id="rId58"/>
    </p:embeddedFont>
    <p:embeddedFont>
      <p:font typeface="Arita Buri Bold Italics" panose="020B0600000101010101" charset="-127"/>
      <p:regular r:id="rId59"/>
    </p:embeddedFont>
    <p:embeddedFont>
      <p:font typeface="HY헤드라인M" panose="02030600000101010101" pitchFamily="18" charset="-127"/>
      <p:regular r:id="rId60"/>
    </p:embeddedFont>
    <p:embeddedFont>
      <p:font typeface="HY목각파임B" panose="02030600000101010101" pitchFamily="18" charset="-127"/>
      <p:regular r:id="rId61"/>
    </p:embeddedFont>
    <p:embeddedFont>
      <p:font typeface="Algerian" panose="04020705040A02060702" pitchFamily="82" charset="0"/>
      <p:regular r:id="rId62"/>
    </p:embeddedFont>
    <p:embeddedFont>
      <p:font typeface="Lato" panose="020B0600000101010101" charset="-127"/>
      <p:regular r:id="rId63"/>
      <p:bold r:id="rId64"/>
      <p:italic r:id="rId65"/>
      <p:boldItalic r:id="rId66"/>
    </p:embeddedFont>
    <p:embeddedFont>
      <p:font typeface="Arimo Bold" panose="020B0600000101010101" charset="0"/>
      <p:regular r:id="rId67"/>
    </p:embeddedFont>
    <p:embeddedFont>
      <p:font typeface="Calibri" panose="020F0502020204030204" pitchFamily="34" charset="0"/>
      <p:regular r:id="rId68"/>
      <p:bold r:id="rId69"/>
      <p:italic r:id="rId70"/>
      <p:boldItalic r:id="rId71"/>
    </p:embeddedFont>
    <p:embeddedFont>
      <p:font typeface="Arimo" panose="020B0600000101010101" charset="0"/>
      <p:regular r:id="rId7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82080" autoAdjust="0"/>
  </p:normalViewPr>
  <p:slideViewPr>
    <p:cSldViewPr>
      <p:cViewPr varScale="1">
        <p:scale>
          <a:sx n="59" d="100"/>
          <a:sy n="59" d="100"/>
        </p:scale>
        <p:origin x="11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font" Target="fonts/font16.fntdata"/><Relationship Id="rId63" Type="http://schemas.openxmlformats.org/officeDocument/2006/relationships/font" Target="fonts/font24.fntdata"/><Relationship Id="rId68" Type="http://schemas.openxmlformats.org/officeDocument/2006/relationships/font" Target="fonts/font29.fntdata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font" Target="fonts/font3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font" Target="fonts/font14.fntdata"/><Relationship Id="rId58" Type="http://schemas.openxmlformats.org/officeDocument/2006/relationships/font" Target="fonts/font19.fntdata"/><Relationship Id="rId66" Type="http://schemas.openxmlformats.org/officeDocument/2006/relationships/font" Target="fonts/font27.fntdata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0.fntdata"/><Relationship Id="rId57" Type="http://schemas.openxmlformats.org/officeDocument/2006/relationships/font" Target="fonts/font18.fntdata"/><Relationship Id="rId61" Type="http://schemas.openxmlformats.org/officeDocument/2006/relationships/font" Target="fonts/font2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schemas.openxmlformats.org/officeDocument/2006/relationships/font" Target="fonts/font13.fntdata"/><Relationship Id="rId60" Type="http://schemas.openxmlformats.org/officeDocument/2006/relationships/font" Target="fonts/font21.fntdata"/><Relationship Id="rId65" Type="http://schemas.openxmlformats.org/officeDocument/2006/relationships/font" Target="fonts/font26.fntdata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font" Target="fonts/font17.fntdata"/><Relationship Id="rId64" Type="http://schemas.openxmlformats.org/officeDocument/2006/relationships/font" Target="fonts/font25.fntdata"/><Relationship Id="rId69" Type="http://schemas.openxmlformats.org/officeDocument/2006/relationships/font" Target="fonts/font30.fntdata"/><Relationship Id="rId8" Type="http://schemas.openxmlformats.org/officeDocument/2006/relationships/slide" Target="slides/slide7.xml"/><Relationship Id="rId51" Type="http://schemas.openxmlformats.org/officeDocument/2006/relationships/font" Target="fonts/font12.fntdata"/><Relationship Id="rId72" Type="http://schemas.openxmlformats.org/officeDocument/2006/relationships/font" Target="fonts/font3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7.fntdata"/><Relationship Id="rId59" Type="http://schemas.openxmlformats.org/officeDocument/2006/relationships/font" Target="fonts/font20.fntdata"/><Relationship Id="rId67" Type="http://schemas.openxmlformats.org/officeDocument/2006/relationships/font" Target="fonts/font28.fntdata"/><Relationship Id="rId20" Type="http://schemas.openxmlformats.org/officeDocument/2006/relationships/slide" Target="slides/slide19.xml"/><Relationship Id="rId41" Type="http://schemas.openxmlformats.org/officeDocument/2006/relationships/font" Target="fonts/font2.fntdata"/><Relationship Id="rId54" Type="http://schemas.openxmlformats.org/officeDocument/2006/relationships/font" Target="fonts/font15.fntdata"/><Relationship Id="rId62" Type="http://schemas.openxmlformats.org/officeDocument/2006/relationships/font" Target="fonts/font23.fntdata"/><Relationship Id="rId70" Type="http://schemas.openxmlformats.org/officeDocument/2006/relationships/font" Target="fonts/font31.fntdata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4C3052-06B4-4333-BC7A-84E841160E89}" type="datetimeFigureOut">
              <a:rPr lang="ko-KR" altLang="en-US" smtClean="0"/>
              <a:t>2026-05-09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B518C1-0563-4162-A439-42E0B0302B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8522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518C1-0563-4162-A439-42E0B0302B4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3774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518C1-0563-4162-A439-42E0B0302B4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91373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8237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44734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85875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590934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03632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59106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2" name="Google Shape;21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960984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518C1-0563-4162-A439-42E0B0302B4A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9440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518C1-0563-4162-A439-42E0B0302B4A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76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518C1-0563-4162-A439-42E0B0302B4A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59641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518C1-0563-4162-A439-42E0B0302B4A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399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518C1-0563-4162-A439-42E0B0302B4A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3632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518C1-0563-4162-A439-42E0B0302B4A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14825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8672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518C1-0563-4162-A439-42E0B0302B4A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30516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518C1-0563-4162-A439-42E0B0302B4A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02583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518C1-0563-4162-A439-42E0B0302B4A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541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4171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65769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8210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3.png"/><Relationship Id="rId5" Type="http://schemas.openxmlformats.org/officeDocument/2006/relationships/image" Target="../media/image2.svg"/><Relationship Id="rId10" Type="http://schemas.openxmlformats.org/officeDocument/2006/relationships/image" Target="../media/image10.jpg"/><Relationship Id="rId4" Type="http://schemas.openxmlformats.org/officeDocument/2006/relationships/image" Target="../media/image1.pn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3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2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2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2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9.png"/><Relationship Id="rId4" Type="http://schemas.openxmlformats.org/officeDocument/2006/relationships/image" Target="../media/image44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3" Type="http://schemas.openxmlformats.org/officeDocument/2006/relationships/image" Target="../media/image58.svg"/><Relationship Id="rId7" Type="http://schemas.openxmlformats.org/officeDocument/2006/relationships/image" Target="../media/image5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11" Type="http://schemas.openxmlformats.org/officeDocument/2006/relationships/image" Target="../media/image39.png"/><Relationship Id="rId5" Type="http://schemas.openxmlformats.org/officeDocument/2006/relationships/image" Target="../media/image51.png"/><Relationship Id="rId10" Type="http://schemas.openxmlformats.org/officeDocument/2006/relationships/image" Target="../media/image3.png"/><Relationship Id="rId4" Type="http://schemas.openxmlformats.org/officeDocument/2006/relationships/image" Target="../media/image50.png"/><Relationship Id="rId9" Type="http://schemas.openxmlformats.org/officeDocument/2006/relationships/image" Target="../media/image55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18" Type="http://schemas.openxmlformats.org/officeDocument/2006/relationships/image" Target="../media/image71.png"/><Relationship Id="rId26" Type="http://schemas.openxmlformats.org/officeDocument/2006/relationships/image" Target="../media/image79.png"/><Relationship Id="rId3" Type="http://schemas.openxmlformats.org/officeDocument/2006/relationships/image" Target="../media/image56.png"/><Relationship Id="rId21" Type="http://schemas.openxmlformats.org/officeDocument/2006/relationships/image" Target="../media/image74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17" Type="http://schemas.openxmlformats.org/officeDocument/2006/relationships/image" Target="../media/image70.png"/><Relationship Id="rId25" Type="http://schemas.openxmlformats.org/officeDocument/2006/relationships/image" Target="../media/image78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69.png"/><Relationship Id="rId20" Type="http://schemas.openxmlformats.org/officeDocument/2006/relationships/image" Target="../media/image73.png"/><Relationship Id="rId29" Type="http://schemas.openxmlformats.org/officeDocument/2006/relationships/image" Target="../media/image3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24" Type="http://schemas.openxmlformats.org/officeDocument/2006/relationships/image" Target="../media/image77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23" Type="http://schemas.openxmlformats.org/officeDocument/2006/relationships/image" Target="../media/image76.png"/><Relationship Id="rId28" Type="http://schemas.openxmlformats.org/officeDocument/2006/relationships/image" Target="../media/image81.png"/><Relationship Id="rId10" Type="http://schemas.openxmlformats.org/officeDocument/2006/relationships/image" Target="../media/image63.png"/><Relationship Id="rId19" Type="http://schemas.openxmlformats.org/officeDocument/2006/relationships/image" Target="../media/image72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Relationship Id="rId22" Type="http://schemas.openxmlformats.org/officeDocument/2006/relationships/image" Target="../media/image75.png"/><Relationship Id="rId27" Type="http://schemas.openxmlformats.org/officeDocument/2006/relationships/image" Target="../media/image8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3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11" Type="http://schemas.openxmlformats.org/officeDocument/2006/relationships/image" Target="../media/image91.png"/><Relationship Id="rId5" Type="http://schemas.openxmlformats.org/officeDocument/2006/relationships/image" Target="../media/image85.png"/><Relationship Id="rId15" Type="http://schemas.openxmlformats.org/officeDocument/2006/relationships/image" Target="../media/image39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Relationship Id="rId14" Type="http://schemas.openxmlformats.org/officeDocument/2006/relationships/image" Target="../media/image9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png"/><Relationship Id="rId7" Type="http://schemas.openxmlformats.org/officeDocument/2006/relationships/image" Target="../media/image10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7" Type="http://schemas.openxmlformats.org/officeDocument/2006/relationships/image" Target="../media/image3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svg"/><Relationship Id="rId5" Type="http://schemas.openxmlformats.org/officeDocument/2006/relationships/image" Target="../media/image49.png"/><Relationship Id="rId4" Type="http://schemas.openxmlformats.org/officeDocument/2006/relationships/image" Target="../media/image10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108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111.jpg"/><Relationship Id="rId4" Type="http://schemas.openxmlformats.org/officeDocument/2006/relationships/image" Target="../media/image110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12.png"/><Relationship Id="rId4" Type="http://schemas.openxmlformats.org/officeDocument/2006/relationships/image" Target="../media/image6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.png"/><Relationship Id="rId4" Type="http://schemas.openxmlformats.org/officeDocument/2006/relationships/image" Target="../media/image1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43876" y="2640744"/>
            <a:ext cx="6165714" cy="397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080"/>
              </a:lnSpc>
            </a:pPr>
            <a:r>
              <a:rPr lang="en-US" sz="3200" b="1" dirty="0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         </a:t>
            </a:r>
            <a:r>
              <a:rPr lang="en-US" sz="3200" b="1" dirty="0" err="1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우송대학교</a:t>
            </a:r>
            <a:r>
              <a:rPr lang="en-US" sz="3200" b="1" dirty="0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 </a:t>
            </a:r>
            <a:r>
              <a:rPr lang="en-US" sz="3200" b="1" dirty="0" err="1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외식조리대학</a:t>
            </a:r>
            <a:endParaRPr lang="en-US" sz="3200" b="1" dirty="0">
              <a:solidFill>
                <a:srgbClr val="374375"/>
              </a:solidFill>
              <a:latin typeface="Source Han Sans KR Bold"/>
              <a:ea typeface="Source Han Sans KR Bold"/>
              <a:cs typeface="Source Han Sans KR Bold"/>
              <a:sym typeface="Source Han Sans KR Bold"/>
            </a:endParaRPr>
          </a:p>
        </p:txBody>
      </p:sp>
      <p:sp>
        <p:nvSpPr>
          <p:cNvPr id="3" name="AutoShape 3"/>
          <p:cNvSpPr/>
          <p:nvPr/>
        </p:nvSpPr>
        <p:spPr>
          <a:xfrm>
            <a:off x="820869" y="9467001"/>
            <a:ext cx="16646263" cy="0"/>
          </a:xfrm>
          <a:prstGeom prst="line">
            <a:avLst/>
          </a:prstGeom>
          <a:ln w="28575" cap="flat">
            <a:solidFill>
              <a:srgbClr val="37437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>
            <a:off x="15225327" y="800100"/>
            <a:ext cx="2185060" cy="2185060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TextBox 6"/>
          <p:cNvSpPr txBox="1"/>
          <p:nvPr/>
        </p:nvSpPr>
        <p:spPr>
          <a:xfrm>
            <a:off x="2172792" y="3530658"/>
            <a:ext cx="7620000" cy="12695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9864"/>
              </a:lnSpc>
            </a:pPr>
            <a:r>
              <a:rPr lang="en-US" sz="7200" b="1" spc="-288" dirty="0" err="1">
                <a:solidFill>
                  <a:srgbClr val="37437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외식조리영양학과</a:t>
            </a:r>
            <a:endParaRPr lang="en-US" sz="7200" b="1" spc="-288" dirty="0">
              <a:solidFill>
                <a:srgbClr val="374375"/>
              </a:solidFill>
              <a:latin typeface="ITC Franklin Gothic LT Semi-Bold"/>
              <a:ea typeface="ITC Franklin Gothic LT Semi-Bold"/>
              <a:cs typeface="ITC Franklin Gothic LT Semi-Bold"/>
              <a:sym typeface="ITC Franklin Gothic LT Semi-Bold"/>
            </a:endParaRPr>
          </a:p>
        </p:txBody>
      </p:sp>
      <p:sp>
        <p:nvSpPr>
          <p:cNvPr id="7" name="Freeform 4"/>
          <p:cNvSpPr/>
          <p:nvPr/>
        </p:nvSpPr>
        <p:spPr>
          <a:xfrm>
            <a:off x="8754933" y="6544572"/>
            <a:ext cx="797668" cy="760989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8" name="Freeform 4"/>
          <p:cNvSpPr/>
          <p:nvPr/>
        </p:nvSpPr>
        <p:spPr>
          <a:xfrm>
            <a:off x="14242450" y="2504272"/>
            <a:ext cx="1443788" cy="1430301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9" name="Freeform 4"/>
          <p:cNvSpPr/>
          <p:nvPr/>
        </p:nvSpPr>
        <p:spPr>
          <a:xfrm>
            <a:off x="9982927" y="6265636"/>
            <a:ext cx="1008354" cy="911611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0" name="Freeform 4"/>
          <p:cNvSpPr/>
          <p:nvPr/>
        </p:nvSpPr>
        <p:spPr>
          <a:xfrm>
            <a:off x="7960145" y="6491895"/>
            <a:ext cx="666345" cy="433171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1281" y="3605381"/>
            <a:ext cx="6668438" cy="5500519"/>
          </a:xfrm>
          <a:prstGeom prst="rect">
            <a:avLst/>
          </a:prstGeom>
        </p:spPr>
      </p:pic>
      <p:sp>
        <p:nvSpPr>
          <p:cNvPr id="12" name="Freeform 4"/>
          <p:cNvSpPr/>
          <p:nvPr/>
        </p:nvSpPr>
        <p:spPr>
          <a:xfrm>
            <a:off x="7343877" y="6383602"/>
            <a:ext cx="487825" cy="323146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3" name="Freeform 4"/>
          <p:cNvSpPr/>
          <p:nvPr/>
        </p:nvSpPr>
        <p:spPr>
          <a:xfrm>
            <a:off x="6327842" y="5564404"/>
            <a:ext cx="303179" cy="229727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4" name="Freeform 4"/>
          <p:cNvSpPr/>
          <p:nvPr/>
        </p:nvSpPr>
        <p:spPr>
          <a:xfrm>
            <a:off x="6631021" y="6008288"/>
            <a:ext cx="378569" cy="325008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5" name="Freeform 4"/>
          <p:cNvSpPr/>
          <p:nvPr/>
        </p:nvSpPr>
        <p:spPr>
          <a:xfrm>
            <a:off x="6173009" y="5329613"/>
            <a:ext cx="306422" cy="69705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AutoShape 2" descr="생성된 이미지: 조리영양학과 로고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7" name="AutoShape 4" descr="생성된 이미지: 외식조리영양학과 로고 디자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1219" y="3555006"/>
            <a:ext cx="1211960" cy="12119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43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138647" y="1666007"/>
            <a:ext cx="676022" cy="676022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CF5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-200025"/>
              <a:ext cx="660400" cy="9366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1138647" y="3039452"/>
            <a:ext cx="676022" cy="676022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CF5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-200025"/>
              <a:ext cx="660400" cy="9366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1138647" y="4366145"/>
            <a:ext cx="676022" cy="676022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CF5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-200025"/>
              <a:ext cx="660400" cy="9366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1138647" y="5715150"/>
            <a:ext cx="676022" cy="676022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CF5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-200025"/>
              <a:ext cx="660400" cy="9366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0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138647" y="7083545"/>
            <a:ext cx="676022" cy="676022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CF5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76200" y="-200025"/>
              <a:ext cx="660400" cy="9366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00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2297615" y="2746074"/>
            <a:ext cx="3210028" cy="877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3735" b="1" dirty="0" err="1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학과</a:t>
            </a:r>
            <a:r>
              <a:rPr lang="en-US" sz="3735" b="1" dirty="0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 </a:t>
            </a:r>
            <a:r>
              <a:rPr lang="en-US" sz="3735" b="1" dirty="0" err="1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소개</a:t>
            </a:r>
            <a:endParaRPr lang="en-US" sz="3735" b="1" dirty="0">
              <a:solidFill>
                <a:srgbClr val="FFFCF5"/>
              </a:solidFill>
              <a:latin typeface="ITC Franklin Gothic LT Semi-Bold"/>
              <a:ea typeface="ITC Franklin Gothic LT Semi-Bold"/>
              <a:cs typeface="ITC Franklin Gothic LT Semi-Bold"/>
              <a:sym typeface="ITC Franklin Gothic LT Semi-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306580" y="1404447"/>
            <a:ext cx="3210028" cy="969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3735" b="1" dirty="0" err="1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교수님</a:t>
            </a:r>
            <a:r>
              <a:rPr lang="en-US" sz="3735" b="1" dirty="0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 </a:t>
            </a:r>
            <a:r>
              <a:rPr lang="en-US" sz="3735" b="1" dirty="0" err="1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소개</a:t>
            </a:r>
            <a:endParaRPr lang="en-US" sz="3735" b="1" dirty="0">
              <a:solidFill>
                <a:srgbClr val="FFFCF5"/>
              </a:solidFill>
              <a:latin typeface="ITC Franklin Gothic LT Semi-Bold"/>
              <a:ea typeface="ITC Franklin Gothic LT Semi-Bold"/>
              <a:cs typeface="ITC Franklin Gothic LT Semi-Bold"/>
              <a:sym typeface="ITC Franklin Gothic LT Semi-Bold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11138647" y="1727133"/>
            <a:ext cx="676022" cy="5022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74"/>
              </a:lnSpc>
            </a:pPr>
            <a:r>
              <a:rPr lang="en-US" sz="2839" b="1" spc="-258" dirty="0">
                <a:solidFill>
                  <a:srgbClr val="374375"/>
                </a:solidFill>
                <a:latin typeface="Arita Buri Bold Italics"/>
                <a:ea typeface="Arita Buri Bold Italics"/>
                <a:cs typeface="Arita Buri Bold Italics"/>
                <a:sym typeface="Arita Buri Bold Italics"/>
              </a:rPr>
              <a:t>01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1138647" y="3123781"/>
            <a:ext cx="676022" cy="5022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74"/>
              </a:lnSpc>
            </a:pPr>
            <a:r>
              <a:rPr lang="en-US" sz="2839" b="1" spc="-258" dirty="0">
                <a:solidFill>
                  <a:srgbClr val="374375"/>
                </a:solidFill>
                <a:latin typeface="Arita Buri Bold Italics"/>
                <a:ea typeface="Arita Buri Bold Italics"/>
                <a:cs typeface="Arita Buri Bold Italics"/>
                <a:sym typeface="Arita Buri Bold Italics"/>
              </a:rPr>
              <a:t>02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1138647" y="4464795"/>
            <a:ext cx="676022" cy="5022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74"/>
              </a:lnSpc>
            </a:pPr>
            <a:r>
              <a:rPr lang="en-US" sz="2839" b="1" spc="-258">
                <a:solidFill>
                  <a:srgbClr val="374375"/>
                </a:solidFill>
                <a:latin typeface="Arita Buri Bold Italics"/>
                <a:ea typeface="Arita Buri Bold Italics"/>
                <a:cs typeface="Arita Buri Bold Italics"/>
                <a:sym typeface="Arita Buri Bold Italics"/>
              </a:rPr>
              <a:t>03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1138647" y="5791488"/>
            <a:ext cx="676022" cy="5022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74"/>
              </a:lnSpc>
            </a:pPr>
            <a:r>
              <a:rPr lang="en-US" sz="2839" b="1" spc="-258" dirty="0">
                <a:solidFill>
                  <a:srgbClr val="374375"/>
                </a:solidFill>
                <a:latin typeface="Arita Buri Bold Italics"/>
                <a:ea typeface="Arita Buri Bold Italics"/>
                <a:cs typeface="Arita Buri Bold Italics"/>
                <a:sym typeface="Arita Buri Bold Italics"/>
              </a:rPr>
              <a:t>04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1138647" y="7154726"/>
            <a:ext cx="676022" cy="5022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74"/>
              </a:lnSpc>
            </a:pPr>
            <a:r>
              <a:rPr lang="en-US" sz="2839" b="1" spc="-258" dirty="0">
                <a:solidFill>
                  <a:srgbClr val="374375"/>
                </a:solidFill>
                <a:latin typeface="Arita Buri Bold Italics"/>
                <a:ea typeface="Arita Buri Bold Italics"/>
                <a:cs typeface="Arita Buri Bold Italics"/>
                <a:sym typeface="Arita Buri Bold Italics"/>
              </a:rPr>
              <a:t>05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1138647" y="8494655"/>
            <a:ext cx="676022" cy="5022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74"/>
              </a:lnSpc>
            </a:pPr>
            <a:r>
              <a:rPr lang="en-US" sz="2839" b="1" spc="-258" dirty="0">
                <a:solidFill>
                  <a:srgbClr val="374375"/>
                </a:solidFill>
                <a:latin typeface="Arita Buri Bold Italics"/>
                <a:ea typeface="Arita Buri Bold Italics"/>
                <a:cs typeface="Arita Buri Bold Italics"/>
                <a:sym typeface="Arita Buri Bold Italics"/>
              </a:rPr>
              <a:t>06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2324509" y="4134335"/>
            <a:ext cx="3210028" cy="8733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ko-KR" altLang="en-US" sz="3735" b="1" dirty="0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교육과정</a:t>
            </a:r>
            <a:endParaRPr lang="en-US" sz="3735" b="1" dirty="0">
              <a:solidFill>
                <a:srgbClr val="FFFCF5"/>
              </a:solidFill>
              <a:latin typeface="ITC Franklin Gothic LT Semi-Bold"/>
              <a:ea typeface="ITC Franklin Gothic LT Semi-Bold"/>
              <a:cs typeface="ITC Franklin Gothic LT Semi-Bold"/>
              <a:sym typeface="ITC Franklin Gothic LT Semi-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12324509" y="6776210"/>
            <a:ext cx="3210028" cy="969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3735" b="1" dirty="0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Q&amp;A</a:t>
            </a:r>
          </a:p>
        </p:txBody>
      </p:sp>
      <p:sp>
        <p:nvSpPr>
          <p:cNvPr id="34" name="TextBox 32"/>
          <p:cNvSpPr txBox="1"/>
          <p:nvPr/>
        </p:nvSpPr>
        <p:spPr>
          <a:xfrm>
            <a:off x="12266238" y="5496133"/>
            <a:ext cx="5488361" cy="8777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ko-KR" altLang="en-US" sz="3735" b="1" dirty="0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학교생활</a:t>
            </a:r>
            <a:endParaRPr lang="en-US" sz="3735" b="1" dirty="0">
              <a:solidFill>
                <a:srgbClr val="FFFCF5"/>
              </a:solidFill>
              <a:latin typeface="ITC Franklin Gothic LT Semi-Bold"/>
              <a:ea typeface="ITC Franklin Gothic LT Semi-Bold"/>
              <a:cs typeface="ITC Franklin Gothic LT Semi-Bold"/>
              <a:sym typeface="ITC Franklin Gothic LT Semi-Bold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694766" y="1499642"/>
            <a:ext cx="60014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ko-KR" sz="6000" b="1" dirty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Algerian" panose="04020705040A02060702" pitchFamily="82" charset="0"/>
                <a:ea typeface="+mj-ea"/>
                <a:cs typeface="함초롬바탕" panose="02030604000101010101" pitchFamily="18" charset="-127"/>
              </a:rPr>
              <a:t>[INDEX]</a:t>
            </a:r>
            <a:endParaRPr lang="ko-KR" altLang="en-US" sz="6000" b="1" dirty="0">
              <a:ln>
                <a:solidFill>
                  <a:schemeClr val="bg1">
                    <a:alpha val="30000"/>
                  </a:schemeClr>
                </a:solidFill>
              </a:ln>
              <a:solidFill>
                <a:schemeClr val="bg1"/>
              </a:solidFill>
              <a:latin typeface="Algerian" panose="04020705040A02060702" pitchFamily="82" charset="0"/>
              <a:ea typeface="+mj-ea"/>
              <a:cs typeface="함초롬바탕" panose="02030604000101010101" pitchFamily="18" charset="-127"/>
            </a:endParaRPr>
          </a:p>
        </p:txBody>
      </p:sp>
      <p:sp>
        <p:nvSpPr>
          <p:cNvPr id="39" name="Freeform 20"/>
          <p:cNvSpPr/>
          <p:nvPr/>
        </p:nvSpPr>
        <p:spPr>
          <a:xfrm rot="19351870">
            <a:off x="6527508" y="5972244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0" name="Freeform 20"/>
          <p:cNvSpPr/>
          <p:nvPr/>
        </p:nvSpPr>
        <p:spPr>
          <a:xfrm>
            <a:off x="3316754" y="24900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2" name="Freeform 20"/>
          <p:cNvSpPr/>
          <p:nvPr/>
        </p:nvSpPr>
        <p:spPr>
          <a:xfrm>
            <a:off x="3469154" y="26424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3" name="Freeform 20"/>
          <p:cNvSpPr/>
          <p:nvPr/>
        </p:nvSpPr>
        <p:spPr>
          <a:xfrm>
            <a:off x="3621554" y="27948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4" name="Freeform 20"/>
          <p:cNvSpPr/>
          <p:nvPr/>
        </p:nvSpPr>
        <p:spPr>
          <a:xfrm>
            <a:off x="3773954" y="29472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5" name="Freeform 20"/>
          <p:cNvSpPr/>
          <p:nvPr/>
        </p:nvSpPr>
        <p:spPr>
          <a:xfrm>
            <a:off x="3926354" y="30996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6" name="Freeform 20"/>
          <p:cNvSpPr/>
          <p:nvPr/>
        </p:nvSpPr>
        <p:spPr>
          <a:xfrm>
            <a:off x="4078754" y="32520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7" name="Freeform 20"/>
          <p:cNvSpPr/>
          <p:nvPr/>
        </p:nvSpPr>
        <p:spPr>
          <a:xfrm>
            <a:off x="4231154" y="34044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8" name="Freeform 20"/>
          <p:cNvSpPr/>
          <p:nvPr/>
        </p:nvSpPr>
        <p:spPr>
          <a:xfrm>
            <a:off x="4383554" y="35568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9" name="Freeform 20"/>
          <p:cNvSpPr/>
          <p:nvPr/>
        </p:nvSpPr>
        <p:spPr>
          <a:xfrm>
            <a:off x="4535954" y="37092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0" name="Freeform 20"/>
          <p:cNvSpPr/>
          <p:nvPr/>
        </p:nvSpPr>
        <p:spPr>
          <a:xfrm>
            <a:off x="4688354" y="38616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1" name="Freeform 20"/>
          <p:cNvSpPr/>
          <p:nvPr/>
        </p:nvSpPr>
        <p:spPr>
          <a:xfrm>
            <a:off x="4840754" y="40140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2" name="Freeform 20"/>
          <p:cNvSpPr/>
          <p:nvPr/>
        </p:nvSpPr>
        <p:spPr>
          <a:xfrm>
            <a:off x="4993154" y="41664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3" name="Freeform 20"/>
          <p:cNvSpPr/>
          <p:nvPr/>
        </p:nvSpPr>
        <p:spPr>
          <a:xfrm>
            <a:off x="5145554" y="43188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4" name="Freeform 20"/>
          <p:cNvSpPr/>
          <p:nvPr/>
        </p:nvSpPr>
        <p:spPr>
          <a:xfrm>
            <a:off x="5297954" y="44712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5" name="Freeform 20"/>
          <p:cNvSpPr/>
          <p:nvPr/>
        </p:nvSpPr>
        <p:spPr>
          <a:xfrm>
            <a:off x="5450354" y="4623627"/>
            <a:ext cx="2775170" cy="2577333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1" y="0"/>
                </a:lnTo>
                <a:lnTo>
                  <a:pt x="3774021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60004" y="1197381"/>
            <a:ext cx="4650196" cy="1083922"/>
            <a:chOff x="0" y="0"/>
            <a:chExt cx="533127" cy="14426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33127" cy="144263"/>
            </a:xfrm>
            <a:custGeom>
              <a:avLst/>
              <a:gdLst/>
              <a:ahLst/>
              <a:cxnLst/>
              <a:rect l="l" t="t" r="r" b="b"/>
              <a:pathLst>
                <a:path w="533127" h="144263">
                  <a:moveTo>
                    <a:pt x="72132" y="0"/>
                  </a:moveTo>
                  <a:lnTo>
                    <a:pt x="460996" y="0"/>
                  </a:lnTo>
                  <a:cubicBezTo>
                    <a:pt x="480126" y="0"/>
                    <a:pt x="498473" y="7600"/>
                    <a:pt x="512000" y="21127"/>
                  </a:cubicBezTo>
                  <a:cubicBezTo>
                    <a:pt x="525528" y="34654"/>
                    <a:pt x="533127" y="53001"/>
                    <a:pt x="533127" y="72132"/>
                  </a:cubicBezTo>
                  <a:lnTo>
                    <a:pt x="533127" y="72132"/>
                  </a:lnTo>
                  <a:cubicBezTo>
                    <a:pt x="533127" y="91262"/>
                    <a:pt x="525528" y="109609"/>
                    <a:pt x="512000" y="123136"/>
                  </a:cubicBezTo>
                  <a:cubicBezTo>
                    <a:pt x="498473" y="136664"/>
                    <a:pt x="480126" y="144263"/>
                    <a:pt x="460996" y="144263"/>
                  </a:cubicBezTo>
                  <a:lnTo>
                    <a:pt x="72132" y="144263"/>
                  </a:lnTo>
                  <a:cubicBezTo>
                    <a:pt x="53001" y="144263"/>
                    <a:pt x="34654" y="136664"/>
                    <a:pt x="21127" y="123136"/>
                  </a:cubicBezTo>
                  <a:cubicBezTo>
                    <a:pt x="7600" y="109609"/>
                    <a:pt x="0" y="91262"/>
                    <a:pt x="0" y="72132"/>
                  </a:cubicBezTo>
                  <a:lnTo>
                    <a:pt x="0" y="72132"/>
                  </a:lnTo>
                  <a:cubicBezTo>
                    <a:pt x="0" y="53001"/>
                    <a:pt x="7600" y="34654"/>
                    <a:pt x="21127" y="21127"/>
                  </a:cubicBezTo>
                  <a:cubicBezTo>
                    <a:pt x="34654" y="7600"/>
                    <a:pt x="53001" y="0"/>
                    <a:pt x="72132" y="0"/>
                  </a:cubicBezTo>
                  <a:close/>
                </a:path>
              </a:pathLst>
            </a:custGeom>
            <a:solidFill>
              <a:srgbClr val="374375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76225"/>
              <a:ext cx="533127" cy="4204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00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589885" y="1433456"/>
            <a:ext cx="4033243" cy="6117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725"/>
              </a:lnSpc>
            </a:pPr>
            <a:r>
              <a:rPr lang="en-US" sz="4800" b="1" dirty="0" err="1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교수님</a:t>
            </a:r>
            <a:r>
              <a:rPr lang="en-US" sz="4800" b="1" dirty="0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 </a:t>
            </a:r>
            <a:r>
              <a:rPr lang="en-US" sz="4800" b="1" dirty="0" err="1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소개</a:t>
            </a:r>
            <a:endParaRPr lang="en-US" sz="4800" b="1" dirty="0">
              <a:solidFill>
                <a:srgbClr val="FFFCF5"/>
              </a:solidFill>
              <a:latin typeface="Source Han Sans KR Bold"/>
              <a:ea typeface="Source Han Sans KR Bold"/>
              <a:cs typeface="Source Han Sans KR Bold"/>
              <a:sym typeface="Source Han Sans KR Bold"/>
            </a:endParaRPr>
          </a:p>
        </p:txBody>
      </p:sp>
      <p:sp>
        <p:nvSpPr>
          <p:cNvPr id="43" name="AutoShape 43"/>
          <p:cNvSpPr/>
          <p:nvPr/>
        </p:nvSpPr>
        <p:spPr>
          <a:xfrm>
            <a:off x="14263577" y="7602696"/>
            <a:ext cx="2764929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4" name="AutoShape 44"/>
          <p:cNvSpPr/>
          <p:nvPr/>
        </p:nvSpPr>
        <p:spPr>
          <a:xfrm>
            <a:off x="5853072" y="7581900"/>
            <a:ext cx="2764929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5" name="AutoShape 45"/>
          <p:cNvSpPr/>
          <p:nvPr/>
        </p:nvSpPr>
        <p:spPr>
          <a:xfrm>
            <a:off x="10035781" y="7608002"/>
            <a:ext cx="2764929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4" t="3282" r="82308" b="79487"/>
          <a:stretch/>
        </p:blipFill>
        <p:spPr>
          <a:xfrm>
            <a:off x="520141" y="508727"/>
            <a:ext cx="1361664" cy="1299771"/>
          </a:xfrm>
          <a:prstGeom prst="rect">
            <a:avLst/>
          </a:prstGeom>
        </p:spPr>
      </p:pic>
      <p:sp>
        <p:nvSpPr>
          <p:cNvPr id="53" name="Freeform 6"/>
          <p:cNvSpPr/>
          <p:nvPr/>
        </p:nvSpPr>
        <p:spPr>
          <a:xfrm>
            <a:off x="10885642" y="5270902"/>
            <a:ext cx="4167910" cy="4825599"/>
          </a:xfrm>
          <a:custGeom>
            <a:avLst/>
            <a:gdLst/>
            <a:ahLst/>
            <a:cxnLst/>
            <a:rect l="l" t="t" r="r" b="b"/>
            <a:pathLst>
              <a:path w="884318" h="2023392">
                <a:moveTo>
                  <a:pt x="0" y="0"/>
                </a:moveTo>
                <a:lnTo>
                  <a:pt x="884318" y="0"/>
                </a:lnTo>
                <a:lnTo>
                  <a:pt x="884318" y="2023392"/>
                </a:lnTo>
                <a:lnTo>
                  <a:pt x="0" y="2023392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endParaRPr lang="ko-KR" altLang="en-US"/>
          </a:p>
        </p:txBody>
      </p:sp>
      <p:sp>
        <p:nvSpPr>
          <p:cNvPr id="54" name="Freeform 6"/>
          <p:cNvSpPr/>
          <p:nvPr/>
        </p:nvSpPr>
        <p:spPr>
          <a:xfrm>
            <a:off x="10885642" y="266700"/>
            <a:ext cx="4167910" cy="4852803"/>
          </a:xfrm>
          <a:custGeom>
            <a:avLst/>
            <a:gdLst/>
            <a:ahLst/>
            <a:cxnLst/>
            <a:rect l="l" t="t" r="r" b="b"/>
            <a:pathLst>
              <a:path w="884318" h="2023392">
                <a:moveTo>
                  <a:pt x="0" y="0"/>
                </a:moveTo>
                <a:lnTo>
                  <a:pt x="884318" y="0"/>
                </a:lnTo>
                <a:lnTo>
                  <a:pt x="884318" y="2023392"/>
                </a:lnTo>
                <a:lnTo>
                  <a:pt x="0" y="2023392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endParaRPr lang="ko-KR" altLang="en-US"/>
          </a:p>
        </p:txBody>
      </p:sp>
      <p:sp>
        <p:nvSpPr>
          <p:cNvPr id="26" name="Freeform 6"/>
          <p:cNvSpPr/>
          <p:nvPr/>
        </p:nvSpPr>
        <p:spPr>
          <a:xfrm>
            <a:off x="6010862" y="5272653"/>
            <a:ext cx="4167910" cy="4823848"/>
          </a:xfrm>
          <a:custGeom>
            <a:avLst/>
            <a:gdLst/>
            <a:ahLst/>
            <a:cxnLst/>
            <a:rect l="l" t="t" r="r" b="b"/>
            <a:pathLst>
              <a:path w="884318" h="2023392">
                <a:moveTo>
                  <a:pt x="0" y="0"/>
                </a:moveTo>
                <a:lnTo>
                  <a:pt x="884318" y="0"/>
                </a:lnTo>
                <a:lnTo>
                  <a:pt x="884318" y="2023392"/>
                </a:lnTo>
                <a:lnTo>
                  <a:pt x="0" y="2023392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endParaRPr lang="ko-KR" altLang="en-US"/>
          </a:p>
        </p:txBody>
      </p:sp>
      <p:sp>
        <p:nvSpPr>
          <p:cNvPr id="27" name="Freeform 6"/>
          <p:cNvSpPr/>
          <p:nvPr/>
        </p:nvSpPr>
        <p:spPr>
          <a:xfrm>
            <a:off x="6063966" y="266701"/>
            <a:ext cx="4198982" cy="4852803"/>
          </a:xfrm>
          <a:custGeom>
            <a:avLst/>
            <a:gdLst/>
            <a:ahLst/>
            <a:cxnLst/>
            <a:rect l="l" t="t" r="r" b="b"/>
            <a:pathLst>
              <a:path w="884318" h="2023392">
                <a:moveTo>
                  <a:pt x="0" y="0"/>
                </a:moveTo>
                <a:lnTo>
                  <a:pt x="884318" y="0"/>
                </a:lnTo>
                <a:lnTo>
                  <a:pt x="884318" y="2023392"/>
                </a:lnTo>
                <a:lnTo>
                  <a:pt x="0" y="2023392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endParaRPr lang="ko-KR" altLang="en-US"/>
          </a:p>
        </p:txBody>
      </p:sp>
      <p:sp>
        <p:nvSpPr>
          <p:cNvPr id="31" name="TextBox 22"/>
          <p:cNvSpPr txBox="1"/>
          <p:nvPr/>
        </p:nvSpPr>
        <p:spPr>
          <a:xfrm>
            <a:off x="6596693" y="4566677"/>
            <a:ext cx="3151639" cy="397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067"/>
              </a:lnSpc>
              <a:spcBef>
                <a:spcPct val="0"/>
              </a:spcBef>
            </a:pPr>
            <a:r>
              <a:rPr lang="en-US" sz="3200" dirty="0" err="1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이규희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  교</a:t>
            </a:r>
            <a:r>
              <a:rPr lang="ko-KR" alt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수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님</a:t>
            </a:r>
          </a:p>
        </p:txBody>
      </p:sp>
      <p:sp>
        <p:nvSpPr>
          <p:cNvPr id="32" name="TextBox 24"/>
          <p:cNvSpPr txBox="1"/>
          <p:nvPr/>
        </p:nvSpPr>
        <p:spPr>
          <a:xfrm>
            <a:off x="11523632" y="9464869"/>
            <a:ext cx="2739945" cy="397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067"/>
              </a:lnSpc>
              <a:spcBef>
                <a:spcPct val="0"/>
              </a:spcBef>
            </a:pPr>
            <a:r>
              <a:rPr lang="en-US" sz="3200" dirty="0" err="1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민병준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 </a:t>
            </a:r>
            <a:r>
              <a:rPr lang="en-US" sz="3200" dirty="0" err="1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교수님</a:t>
            </a:r>
            <a:endParaRPr lang="en-US" sz="3200" dirty="0">
              <a:solidFill>
                <a:schemeClr val="tx2">
                  <a:lumMod val="75000"/>
                </a:schemeClr>
              </a:solidFill>
              <a:latin typeface="HY목각파임B" panose="02030600000101010101" pitchFamily="18" charset="-127"/>
              <a:ea typeface="HY목각파임B" panose="02030600000101010101" pitchFamily="18" charset="-127"/>
              <a:cs typeface="Noto Sans Kr"/>
              <a:sym typeface="Noto Sans Kr"/>
            </a:endParaRPr>
          </a:p>
        </p:txBody>
      </p:sp>
      <p:sp>
        <p:nvSpPr>
          <p:cNvPr id="33" name="TextBox 22"/>
          <p:cNvSpPr txBox="1"/>
          <p:nvPr/>
        </p:nvSpPr>
        <p:spPr>
          <a:xfrm>
            <a:off x="6432306" y="9514959"/>
            <a:ext cx="3151639" cy="397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067"/>
              </a:lnSpc>
              <a:spcBef>
                <a:spcPct val="0"/>
              </a:spcBef>
            </a:pPr>
            <a:r>
              <a:rPr lang="ko-KR" alt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박수정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  교</a:t>
            </a:r>
            <a:r>
              <a:rPr lang="ko-KR" alt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수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님</a:t>
            </a:r>
          </a:p>
        </p:txBody>
      </p:sp>
      <p:sp>
        <p:nvSpPr>
          <p:cNvPr id="34" name="TextBox 22"/>
          <p:cNvSpPr txBox="1"/>
          <p:nvPr/>
        </p:nvSpPr>
        <p:spPr>
          <a:xfrm>
            <a:off x="11317784" y="4621711"/>
            <a:ext cx="3151639" cy="397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067"/>
              </a:lnSpc>
              <a:spcBef>
                <a:spcPct val="0"/>
              </a:spcBef>
            </a:pPr>
            <a:r>
              <a:rPr lang="ko-KR" alt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유경옥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  교</a:t>
            </a:r>
            <a:r>
              <a:rPr lang="ko-KR" alt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수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님</a:t>
            </a:r>
          </a:p>
        </p:txBody>
      </p:sp>
      <p:sp>
        <p:nvSpPr>
          <p:cNvPr id="35" name="Freeform 4"/>
          <p:cNvSpPr/>
          <p:nvPr/>
        </p:nvSpPr>
        <p:spPr>
          <a:xfrm rot="963273">
            <a:off x="16434718" y="6392082"/>
            <a:ext cx="1536658" cy="1502579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  <a:effectLst>
            <a:softEdge rad="63500"/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37" name="Freeform 4"/>
          <p:cNvSpPr/>
          <p:nvPr/>
        </p:nvSpPr>
        <p:spPr>
          <a:xfrm rot="20953706">
            <a:off x="16511797" y="5357667"/>
            <a:ext cx="1671579" cy="1624901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  <a:effectLst>
            <a:softEdge rad="63500"/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47" name="Freeform 17"/>
          <p:cNvSpPr/>
          <p:nvPr/>
        </p:nvSpPr>
        <p:spPr>
          <a:xfrm>
            <a:off x="6510670" y="508727"/>
            <a:ext cx="3073275" cy="3879226"/>
          </a:xfrm>
          <a:custGeom>
            <a:avLst/>
            <a:gdLst/>
            <a:ahLst/>
            <a:cxnLst/>
            <a:rect l="l" t="t" r="r" b="b"/>
            <a:pathLst>
              <a:path w="3357645" h="3925532">
                <a:moveTo>
                  <a:pt x="0" y="0"/>
                </a:moveTo>
                <a:lnTo>
                  <a:pt x="3357645" y="0"/>
                </a:lnTo>
                <a:lnTo>
                  <a:pt x="3357645" y="3925532"/>
                </a:lnTo>
                <a:lnTo>
                  <a:pt x="0" y="392553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3996" b="-19330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5" name="Freeform 4"/>
          <p:cNvSpPr/>
          <p:nvPr/>
        </p:nvSpPr>
        <p:spPr>
          <a:xfrm rot="653478">
            <a:off x="16125893" y="7449093"/>
            <a:ext cx="1082057" cy="967061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  <a:effectLst>
            <a:softEdge rad="63500"/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6" name="Freeform 4"/>
          <p:cNvSpPr/>
          <p:nvPr/>
        </p:nvSpPr>
        <p:spPr>
          <a:xfrm rot="1428399">
            <a:off x="15789115" y="8315051"/>
            <a:ext cx="935593" cy="686005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  <a:effectLst>
            <a:softEdge rad="63500"/>
          </a:effectLst>
        </p:spPr>
        <p:txBody>
          <a:bodyPr/>
          <a:lstStyle/>
          <a:p>
            <a:endParaRPr lang="ko-KR" altLang="en-US"/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95363" y="386231"/>
            <a:ext cx="3098537" cy="3983834"/>
          </a:xfrm>
          <a:prstGeom prst="rect">
            <a:avLst/>
          </a:prstGeom>
        </p:spPr>
      </p:pic>
      <p:sp>
        <p:nvSpPr>
          <p:cNvPr id="58" name="Freeform 20"/>
          <p:cNvSpPr/>
          <p:nvPr/>
        </p:nvSpPr>
        <p:spPr>
          <a:xfrm>
            <a:off x="11395363" y="5479895"/>
            <a:ext cx="3098538" cy="3777733"/>
          </a:xfrm>
          <a:custGeom>
            <a:avLst/>
            <a:gdLst/>
            <a:ahLst/>
            <a:cxnLst/>
            <a:rect l="l" t="t" r="r" b="b"/>
            <a:pathLst>
              <a:path w="3351849" h="3926095">
                <a:moveTo>
                  <a:pt x="0" y="0"/>
                </a:moveTo>
                <a:lnTo>
                  <a:pt x="3351850" y="0"/>
                </a:lnTo>
                <a:lnTo>
                  <a:pt x="3351850" y="3926095"/>
                </a:lnTo>
                <a:lnTo>
                  <a:pt x="0" y="392609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3149" t="-7395" b="-19578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9" name="Freeform 19"/>
          <p:cNvSpPr/>
          <p:nvPr/>
        </p:nvSpPr>
        <p:spPr>
          <a:xfrm>
            <a:off x="6528306" y="5478422"/>
            <a:ext cx="3073276" cy="3842560"/>
          </a:xfrm>
          <a:custGeom>
            <a:avLst/>
            <a:gdLst/>
            <a:ahLst/>
            <a:cxnLst/>
            <a:rect l="l" t="t" r="r" b="b"/>
            <a:pathLst>
              <a:path w="3353179" h="4055748">
                <a:moveTo>
                  <a:pt x="0" y="0"/>
                </a:moveTo>
                <a:lnTo>
                  <a:pt x="3353179" y="0"/>
                </a:lnTo>
                <a:lnTo>
                  <a:pt x="3353179" y="4055748"/>
                </a:lnTo>
                <a:lnTo>
                  <a:pt x="0" y="405574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b="-19208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1" name="Freeform 6"/>
          <p:cNvSpPr/>
          <p:nvPr/>
        </p:nvSpPr>
        <p:spPr>
          <a:xfrm>
            <a:off x="912759" y="3416954"/>
            <a:ext cx="4198982" cy="5239505"/>
          </a:xfrm>
          <a:custGeom>
            <a:avLst/>
            <a:gdLst/>
            <a:ahLst/>
            <a:cxnLst/>
            <a:rect l="l" t="t" r="r" b="b"/>
            <a:pathLst>
              <a:path w="884318" h="2023392">
                <a:moveTo>
                  <a:pt x="0" y="0"/>
                </a:moveTo>
                <a:lnTo>
                  <a:pt x="884318" y="0"/>
                </a:lnTo>
                <a:lnTo>
                  <a:pt x="884318" y="2023392"/>
                </a:lnTo>
                <a:lnTo>
                  <a:pt x="0" y="2023392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endParaRPr lang="ko-KR" altLang="en-US"/>
          </a:p>
        </p:txBody>
      </p:sp>
      <p:pic>
        <p:nvPicPr>
          <p:cNvPr id="62" name="object 15">
            <a:extLst>
              <a:ext uri="{FF2B5EF4-FFF2-40B4-BE49-F238E27FC236}">
                <a16:creationId xmlns:a16="http://schemas.microsoft.com/office/drawing/2014/main" id="{2C6CE2C2-520F-4AFC-B1FD-A828086A9DE5}"/>
              </a:ext>
            </a:extLst>
          </p:cNvPr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248404" y="3725534"/>
            <a:ext cx="3435436" cy="4202452"/>
          </a:xfrm>
          <a:prstGeom prst="rect">
            <a:avLst/>
          </a:prstGeom>
        </p:spPr>
      </p:pic>
      <p:sp>
        <p:nvSpPr>
          <p:cNvPr id="63" name="TextBox 25"/>
          <p:cNvSpPr txBox="1"/>
          <p:nvPr/>
        </p:nvSpPr>
        <p:spPr>
          <a:xfrm>
            <a:off x="1614237" y="8112125"/>
            <a:ext cx="3022003" cy="397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067"/>
              </a:lnSpc>
              <a:spcBef>
                <a:spcPct val="0"/>
              </a:spcBef>
            </a:pPr>
            <a:r>
              <a:rPr lang="ko-KR" altLang="en-US" sz="3200" dirty="0" err="1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김성아</a:t>
            </a:r>
            <a:r>
              <a:rPr lang="ko-KR" altLang="en-US" sz="3200" dirty="0">
                <a:solidFill>
                  <a:srgbClr val="000000"/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 </a:t>
            </a:r>
            <a:r>
              <a:rPr lang="ko-KR" alt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Noto Sans Kr"/>
                <a:sym typeface="Noto Sans Kr"/>
              </a:rPr>
              <a:t>학과장님</a:t>
            </a:r>
            <a:endParaRPr lang="en-US" sz="3200" dirty="0">
              <a:solidFill>
                <a:schemeClr val="tx2">
                  <a:lumMod val="75000"/>
                </a:schemeClr>
              </a:solidFill>
              <a:latin typeface="HY목각파임B" panose="02030600000101010101" pitchFamily="18" charset="-127"/>
              <a:ea typeface="HY목각파임B" panose="02030600000101010101" pitchFamily="18" charset="-127"/>
              <a:cs typeface="Noto Sans Kr"/>
              <a:sym typeface="Noto Sans Kr"/>
            </a:endParaRPr>
          </a:p>
        </p:txBody>
      </p:sp>
      <p:sp>
        <p:nvSpPr>
          <p:cNvPr id="64" name="Freeform 4"/>
          <p:cNvSpPr/>
          <p:nvPr/>
        </p:nvSpPr>
        <p:spPr>
          <a:xfrm rot="1428399">
            <a:off x="15228747" y="8696355"/>
            <a:ext cx="737108" cy="415837"/>
          </a:xfrm>
          <a:custGeom>
            <a:avLst/>
            <a:gdLst/>
            <a:ahLst/>
            <a:cxnLst/>
            <a:rect l="l" t="t" r="r" b="b"/>
            <a:pathLst>
              <a:path w="2185060" h="2185060">
                <a:moveTo>
                  <a:pt x="0" y="0"/>
                </a:moveTo>
                <a:lnTo>
                  <a:pt x="2185060" y="0"/>
                </a:lnTo>
                <a:lnTo>
                  <a:pt x="2185060" y="2185059"/>
                </a:lnTo>
                <a:lnTo>
                  <a:pt x="0" y="21850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  <a:effectLst>
            <a:softEdge rad="63500"/>
          </a:effectLst>
        </p:spPr>
        <p:txBody>
          <a:bodyPr/>
          <a:lstStyle/>
          <a:p>
            <a:endParaRPr lang="ko-KR" altLang="en-US"/>
          </a:p>
        </p:txBody>
      </p:sp>
      <p:pic>
        <p:nvPicPr>
          <p:cNvPr id="65" name="그림 6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522577" y="8740790"/>
            <a:ext cx="1306414" cy="1306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541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직사각형 76"/>
          <p:cNvSpPr/>
          <p:nvPr/>
        </p:nvSpPr>
        <p:spPr>
          <a:xfrm>
            <a:off x="-17571" y="14141"/>
            <a:ext cx="18285620" cy="1028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10258377" y="6351234"/>
            <a:ext cx="15492" cy="195222"/>
          </a:xfrm>
          <a:custGeom>
            <a:avLst/>
            <a:gdLst>
              <a:gd name="T0" fmla="*/ 8 w 10"/>
              <a:gd name="T1" fmla="*/ 168 h 168"/>
              <a:gd name="T2" fmla="*/ 8 w 10"/>
              <a:gd name="T3" fmla="*/ 168 h 168"/>
              <a:gd name="T4" fmla="*/ 4 w 10"/>
              <a:gd name="T5" fmla="*/ 84 h 168"/>
              <a:gd name="T6" fmla="*/ 4 w 10"/>
              <a:gd name="T7" fmla="*/ 84 h 168"/>
              <a:gd name="T8" fmla="*/ 4 w 10"/>
              <a:gd name="T9" fmla="*/ 62 h 168"/>
              <a:gd name="T10" fmla="*/ 4 w 10"/>
              <a:gd name="T11" fmla="*/ 62 h 168"/>
              <a:gd name="T12" fmla="*/ 2 w 10"/>
              <a:gd name="T13" fmla="*/ 42 h 168"/>
              <a:gd name="T14" fmla="*/ 2 w 10"/>
              <a:gd name="T15" fmla="*/ 42 h 168"/>
              <a:gd name="T16" fmla="*/ 0 w 10"/>
              <a:gd name="T17" fmla="*/ 0 h 168"/>
              <a:gd name="T18" fmla="*/ 0 w 10"/>
              <a:gd name="T19" fmla="*/ 0 h 168"/>
              <a:gd name="T20" fmla="*/ 4 w 10"/>
              <a:gd name="T21" fmla="*/ 44 h 168"/>
              <a:gd name="T22" fmla="*/ 4 w 10"/>
              <a:gd name="T23" fmla="*/ 44 h 168"/>
              <a:gd name="T24" fmla="*/ 6 w 10"/>
              <a:gd name="T25" fmla="*/ 66 h 168"/>
              <a:gd name="T26" fmla="*/ 6 w 10"/>
              <a:gd name="T27" fmla="*/ 66 h 168"/>
              <a:gd name="T28" fmla="*/ 8 w 10"/>
              <a:gd name="T29" fmla="*/ 86 h 168"/>
              <a:gd name="T30" fmla="*/ 8 w 10"/>
              <a:gd name="T31" fmla="*/ 86 h 168"/>
              <a:gd name="T32" fmla="*/ 10 w 10"/>
              <a:gd name="T33" fmla="*/ 128 h 168"/>
              <a:gd name="T34" fmla="*/ 8 w 10"/>
              <a:gd name="T35" fmla="*/ 168 h 168"/>
              <a:gd name="T36" fmla="*/ 8 w 10"/>
              <a:gd name="T37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" h="168">
                <a:moveTo>
                  <a:pt x="8" y="168"/>
                </a:moveTo>
                <a:lnTo>
                  <a:pt x="8" y="168"/>
                </a:lnTo>
                <a:lnTo>
                  <a:pt x="4" y="84"/>
                </a:lnTo>
                <a:lnTo>
                  <a:pt x="4" y="84"/>
                </a:lnTo>
                <a:lnTo>
                  <a:pt x="4" y="62"/>
                </a:lnTo>
                <a:lnTo>
                  <a:pt x="4" y="62"/>
                </a:lnTo>
                <a:lnTo>
                  <a:pt x="2" y="42"/>
                </a:lnTo>
                <a:lnTo>
                  <a:pt x="2" y="42"/>
                </a:lnTo>
                <a:lnTo>
                  <a:pt x="0" y="0"/>
                </a:lnTo>
                <a:lnTo>
                  <a:pt x="0" y="0"/>
                </a:lnTo>
                <a:lnTo>
                  <a:pt x="4" y="44"/>
                </a:lnTo>
                <a:lnTo>
                  <a:pt x="4" y="44"/>
                </a:lnTo>
                <a:lnTo>
                  <a:pt x="6" y="66"/>
                </a:lnTo>
                <a:lnTo>
                  <a:pt x="6" y="66"/>
                </a:lnTo>
                <a:lnTo>
                  <a:pt x="8" y="86"/>
                </a:lnTo>
                <a:lnTo>
                  <a:pt x="8" y="86"/>
                </a:lnTo>
                <a:lnTo>
                  <a:pt x="10" y="128"/>
                </a:lnTo>
                <a:lnTo>
                  <a:pt x="8" y="168"/>
                </a:lnTo>
                <a:lnTo>
                  <a:pt x="8" y="168"/>
                </a:lnTo>
                <a:close/>
              </a:path>
            </a:pathLst>
          </a:custGeom>
          <a:solidFill>
            <a:srgbClr val="46301A"/>
          </a:solidFill>
          <a:ln>
            <a:noFill/>
          </a:ln>
        </p:spPr>
        <p:txBody>
          <a:bodyPr vert="horz" wrap="square" lIns="137160" tIns="68580" rIns="137160" bIns="6858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95" y="0"/>
            <a:ext cx="18285620" cy="10287000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17858" y="9979451"/>
            <a:ext cx="18285621" cy="307551"/>
            <a:chOff x="-1" y="216058"/>
            <a:chExt cx="8534400" cy="342900"/>
          </a:xfrm>
        </p:grpSpPr>
        <p:sp>
          <p:nvSpPr>
            <p:cNvPr id="27" name="직사각형 26"/>
            <p:cNvSpPr/>
            <p:nvPr/>
          </p:nvSpPr>
          <p:spPr>
            <a:xfrm>
              <a:off x="-1" y="216058"/>
              <a:ext cx="2133399" cy="342900"/>
            </a:xfrm>
            <a:prstGeom prst="rect">
              <a:avLst/>
            </a:prstGeom>
            <a:solidFill>
              <a:srgbClr val="1E8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133666" y="216058"/>
              <a:ext cx="2133399" cy="342900"/>
            </a:xfrm>
            <a:prstGeom prst="rect">
              <a:avLst/>
            </a:prstGeom>
            <a:solidFill>
              <a:srgbClr val="FCCC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267333" y="216058"/>
              <a:ext cx="2133399" cy="342900"/>
            </a:xfrm>
            <a:prstGeom prst="rect">
              <a:avLst/>
            </a:prstGeom>
            <a:solidFill>
              <a:srgbClr val="E859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6401000" y="216058"/>
              <a:ext cx="2133399" cy="342900"/>
            </a:xfrm>
            <a:prstGeom prst="rect">
              <a:avLst/>
            </a:prstGeom>
            <a:solidFill>
              <a:srgbClr val="05090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48" b="21846"/>
          <a:stretch/>
        </p:blipFill>
        <p:spPr>
          <a:xfrm>
            <a:off x="2271716" y="1778422"/>
            <a:ext cx="13716000" cy="5781824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EE88A531-C9CF-4898-A4B6-FFF25771DA69}"/>
              </a:ext>
            </a:extLst>
          </p:cNvPr>
          <p:cNvSpPr/>
          <p:nvPr/>
        </p:nvSpPr>
        <p:spPr>
          <a:xfrm>
            <a:off x="6504500" y="3884504"/>
            <a:ext cx="507382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88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학과 소개</a:t>
            </a:r>
            <a:endParaRPr lang="ko-KR" altLang="en-US" sz="80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6800" y="8191500"/>
            <a:ext cx="1306414" cy="1306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17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15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7251" y="3109317"/>
            <a:ext cx="5238824" cy="5568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5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24699" y="3109317"/>
            <a:ext cx="5238824" cy="5568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5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2192149" y="3109317"/>
            <a:ext cx="5238824" cy="5568552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5"/>
          <p:cNvSpPr txBox="1"/>
          <p:nvPr/>
        </p:nvSpPr>
        <p:spPr>
          <a:xfrm>
            <a:off x="1367056" y="4925027"/>
            <a:ext cx="4300616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600" b="1" dirty="0" err="1">
                <a:solidFill>
                  <a:srgbClr val="CB23A7"/>
                </a:solidFill>
                <a:latin typeface="Poppins"/>
                <a:ea typeface="Poppins"/>
                <a:cs typeface="Poppins"/>
                <a:sym typeface="Poppins"/>
              </a:rPr>
              <a:t>초고령화</a:t>
            </a:r>
            <a:r>
              <a:rPr lang="en-US" sz="3600" b="1" dirty="0">
                <a:solidFill>
                  <a:srgbClr val="CB23A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3600" b="1" dirty="0" err="1">
                <a:solidFill>
                  <a:srgbClr val="CB23A7"/>
                </a:solidFill>
                <a:latin typeface="Poppins"/>
                <a:ea typeface="Poppins"/>
                <a:cs typeface="Poppins"/>
                <a:sym typeface="Poppins"/>
              </a:rPr>
              <a:t>사회</a:t>
            </a:r>
            <a:endParaRPr sz="2400" dirty="0">
              <a:solidFill>
                <a:srgbClr val="CB23A7"/>
              </a:solidFill>
            </a:endParaRPr>
          </a:p>
        </p:txBody>
      </p:sp>
      <p:sp>
        <p:nvSpPr>
          <p:cNvPr id="114" name="Google Shape;114;p15"/>
          <p:cNvSpPr txBox="1"/>
          <p:nvPr/>
        </p:nvSpPr>
        <p:spPr>
          <a:xfrm>
            <a:off x="857252" y="5781080"/>
            <a:ext cx="4552176" cy="3116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700" dirty="0">
                <a:latin typeface="Noto Sans KR" panose="020B0200000000000000" pitchFamily="50" charset="-127"/>
                <a:ea typeface="Noto Sans KR" panose="020B0200000000000000" pitchFamily="50" charset="-127"/>
              </a:rPr>
              <a:t>질병의 사후 치료에서 선제적 예방과 건강 수명</a:t>
            </a:r>
            <a:r>
              <a:rPr lang="en-US" altLang="ko-KR" sz="2700" dirty="0">
                <a:latin typeface="Noto Sans KR" panose="020B0200000000000000" pitchFamily="50" charset="-127"/>
                <a:ea typeface="Noto Sans KR" panose="020B0200000000000000" pitchFamily="50" charset="-127"/>
              </a:rPr>
              <a:t>(</a:t>
            </a:r>
            <a:r>
              <a:rPr lang="en-US" altLang="ko-KR" sz="2700" dirty="0" err="1">
                <a:latin typeface="Noto Sans KR" panose="020B0200000000000000" pitchFamily="50" charset="-127"/>
                <a:ea typeface="Noto Sans KR" panose="020B0200000000000000" pitchFamily="50" charset="-127"/>
              </a:rPr>
              <a:t>Healthspan</a:t>
            </a:r>
            <a:r>
              <a:rPr lang="en-US" altLang="ko-KR" sz="2700" dirty="0">
                <a:latin typeface="Noto Sans KR" panose="020B0200000000000000" pitchFamily="50" charset="-127"/>
                <a:ea typeface="Noto Sans KR" panose="020B0200000000000000" pitchFamily="50" charset="-127"/>
              </a:rPr>
              <a:t>) </a:t>
            </a:r>
            <a:r>
              <a:rPr lang="ko-KR" altLang="en-US" sz="2700" dirty="0">
                <a:latin typeface="Noto Sans KR" panose="020B0200000000000000" pitchFamily="50" charset="-127"/>
                <a:ea typeface="Noto Sans KR" panose="020B0200000000000000" pitchFamily="50" charset="-127"/>
              </a:rPr>
              <a:t>연장으로의 보건의료 패러다임 전환 </a:t>
            </a:r>
            <a:r>
              <a:rPr lang="en-US" sz="2700" dirty="0">
                <a:solidFill>
                  <a:srgbClr val="334155"/>
                </a:solidFill>
                <a:latin typeface="Lato" panose="020B0600000101010101" charset="0"/>
                <a:ea typeface="Lato"/>
                <a:cs typeface="Lato"/>
                <a:sym typeface="Lato"/>
              </a:rPr>
              <a:t>, '</a:t>
            </a:r>
            <a:r>
              <a:rPr lang="en-US" sz="2700" b="1" dirty="0" err="1">
                <a:solidFill>
                  <a:srgbClr val="7030A0"/>
                </a:solidFill>
                <a:latin typeface="Lato" panose="020B0600000101010101" charset="0"/>
                <a:ea typeface="Lato"/>
                <a:cs typeface="Lato"/>
                <a:sym typeface="Lato"/>
              </a:rPr>
              <a:t>케어푸드</a:t>
            </a:r>
            <a:r>
              <a:rPr lang="en-US" sz="2700" b="1" dirty="0">
                <a:solidFill>
                  <a:srgbClr val="7030A0"/>
                </a:solidFill>
                <a:latin typeface="Lato" panose="020B0600000101010101" charset="0"/>
                <a:ea typeface="Lato"/>
                <a:cs typeface="Lato"/>
                <a:sym typeface="Lato"/>
              </a:rPr>
              <a:t>' </a:t>
            </a:r>
            <a:r>
              <a:rPr lang="en-US" sz="2700" b="1" dirty="0" err="1">
                <a:solidFill>
                  <a:srgbClr val="7030A0"/>
                </a:solidFill>
                <a:latin typeface="Lato" panose="020B0600000101010101" charset="0"/>
                <a:ea typeface="Lato"/>
                <a:cs typeface="Lato"/>
                <a:sym typeface="Lato"/>
              </a:rPr>
              <a:t>수요</a:t>
            </a:r>
            <a:r>
              <a:rPr lang="en-US" sz="2700" dirty="0" err="1">
                <a:solidFill>
                  <a:srgbClr val="334155"/>
                </a:solidFill>
                <a:latin typeface="Lato" panose="020B0600000101010101" charset="0"/>
                <a:ea typeface="Lato"/>
                <a:cs typeface="Lato"/>
                <a:sym typeface="Lato"/>
              </a:rPr>
              <a:t>를</a:t>
            </a:r>
            <a:r>
              <a:rPr lang="en-US" sz="2700" dirty="0">
                <a:solidFill>
                  <a:srgbClr val="334155"/>
                </a:solidFill>
                <a:latin typeface="Lato" panose="020B0600000101010101" charset="0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 panose="020B0600000101010101" charset="0"/>
                <a:ea typeface="Lato"/>
                <a:cs typeface="Lato"/>
                <a:sym typeface="Lato"/>
              </a:rPr>
              <a:t>폭발적으로</a:t>
            </a:r>
            <a:r>
              <a:rPr lang="en-US" sz="2700" dirty="0">
                <a:solidFill>
                  <a:srgbClr val="334155"/>
                </a:solidFill>
                <a:latin typeface="Lato" panose="020B0600000101010101" charset="0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 panose="020B0600000101010101" charset="0"/>
                <a:ea typeface="Lato"/>
                <a:cs typeface="Lato"/>
                <a:sym typeface="Lato"/>
              </a:rPr>
              <a:t>증가시키</a:t>
            </a:r>
            <a:r>
              <a:rPr lang="ko-KR" altLang="en-US" sz="2700" dirty="0">
                <a:solidFill>
                  <a:srgbClr val="334155"/>
                </a:solidFill>
                <a:latin typeface="Lato" panose="020B0600000101010101" charset="0"/>
                <a:ea typeface="Lato"/>
                <a:cs typeface="Lato"/>
                <a:sym typeface="Lato"/>
              </a:rPr>
              <a:t>는 중</a:t>
            </a:r>
            <a:r>
              <a:rPr lang="en-US" sz="2700" dirty="0">
                <a:solidFill>
                  <a:srgbClr val="334155"/>
                </a:solidFill>
                <a:latin typeface="Lato" panose="020B0600000101010101" charset="0"/>
                <a:ea typeface="Lato"/>
                <a:cs typeface="Lato"/>
                <a:sym typeface="Lato"/>
              </a:rPr>
              <a:t>.</a:t>
            </a:r>
            <a:endParaRPr sz="2700" dirty="0">
              <a:latin typeface="Lato" panose="020B0600000101010101" charset="0"/>
            </a:endParaRPr>
          </a:p>
        </p:txBody>
      </p:sp>
      <p:sp>
        <p:nvSpPr>
          <p:cNvPr id="115" name="Google Shape;115;p15"/>
          <p:cNvSpPr txBox="1"/>
          <p:nvPr/>
        </p:nvSpPr>
        <p:spPr>
          <a:xfrm>
            <a:off x="7034506" y="4976358"/>
            <a:ext cx="4300616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600" b="1" dirty="0">
                <a:solidFill>
                  <a:srgbClr val="CB23A7"/>
                </a:solidFill>
                <a:latin typeface="Poppins"/>
                <a:ea typeface="Poppins"/>
                <a:cs typeface="Poppins"/>
                <a:sym typeface="Poppins"/>
              </a:rPr>
              <a:t>1인 </a:t>
            </a:r>
            <a:r>
              <a:rPr lang="en-US" sz="3600" b="1" dirty="0" err="1">
                <a:solidFill>
                  <a:srgbClr val="CB23A7"/>
                </a:solidFill>
                <a:latin typeface="Poppins"/>
                <a:ea typeface="Poppins"/>
                <a:cs typeface="Poppins"/>
                <a:sym typeface="Poppins"/>
              </a:rPr>
              <a:t>가구</a:t>
            </a:r>
            <a:r>
              <a:rPr lang="en-US" sz="3600" b="1" dirty="0">
                <a:solidFill>
                  <a:srgbClr val="CB23A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3600" b="1" dirty="0" err="1">
                <a:solidFill>
                  <a:srgbClr val="CB23A7"/>
                </a:solidFill>
                <a:latin typeface="Poppins"/>
                <a:ea typeface="Poppins"/>
                <a:cs typeface="Poppins"/>
                <a:sym typeface="Poppins"/>
              </a:rPr>
              <a:t>증가</a:t>
            </a:r>
            <a:endParaRPr sz="2400" dirty="0">
              <a:solidFill>
                <a:srgbClr val="CB23A7"/>
              </a:solidFill>
            </a:endParaRPr>
          </a:p>
        </p:txBody>
      </p:sp>
      <p:sp>
        <p:nvSpPr>
          <p:cNvPr id="116" name="Google Shape;116;p15"/>
          <p:cNvSpPr txBox="1"/>
          <p:nvPr/>
        </p:nvSpPr>
        <p:spPr>
          <a:xfrm>
            <a:off x="6953324" y="5986793"/>
            <a:ext cx="4095824" cy="2659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60000"/>
              </a:lnSpc>
            </a:pP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가족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중심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식사에서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b="1" dirty="0" err="1">
                <a:solidFill>
                  <a:srgbClr val="7030A0"/>
                </a:solidFill>
                <a:latin typeface="Lato"/>
                <a:ea typeface="Lato"/>
                <a:cs typeface="Lato"/>
                <a:sym typeface="Lato"/>
              </a:rPr>
              <a:t>개인형·맞춤형</a:t>
            </a:r>
            <a:r>
              <a:rPr lang="en-US" sz="2700" b="1" dirty="0">
                <a:solidFill>
                  <a:srgbClr val="7030A0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b="1" dirty="0" err="1">
                <a:solidFill>
                  <a:srgbClr val="7030A0"/>
                </a:solidFill>
                <a:latin typeface="Lato"/>
                <a:ea typeface="Lato"/>
                <a:cs typeface="Lato"/>
                <a:sym typeface="Lato"/>
              </a:rPr>
              <a:t>식생활로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패러다임이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이동하며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HMR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시장이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급성장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중.</a:t>
            </a:r>
            <a:endParaRPr sz="2400" dirty="0"/>
          </a:p>
        </p:txBody>
      </p:sp>
      <p:sp>
        <p:nvSpPr>
          <p:cNvPr id="117" name="Google Shape;117;p15"/>
          <p:cNvSpPr txBox="1"/>
          <p:nvPr/>
        </p:nvSpPr>
        <p:spPr>
          <a:xfrm>
            <a:off x="12763649" y="4866680"/>
            <a:ext cx="4300616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600" b="1" dirty="0" err="1">
                <a:solidFill>
                  <a:srgbClr val="CB23A7"/>
                </a:solidFill>
                <a:latin typeface="Poppins"/>
                <a:ea typeface="Poppins"/>
                <a:cs typeface="Poppins"/>
                <a:sym typeface="Poppins"/>
              </a:rPr>
              <a:t>디지털</a:t>
            </a:r>
            <a:r>
              <a:rPr lang="en-US" sz="3600" b="1" dirty="0">
                <a:solidFill>
                  <a:srgbClr val="CB23A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3600" b="1" dirty="0" err="1">
                <a:solidFill>
                  <a:srgbClr val="CB23A7"/>
                </a:solidFill>
                <a:latin typeface="Poppins"/>
                <a:ea typeface="Poppins"/>
                <a:cs typeface="Poppins"/>
                <a:sym typeface="Poppins"/>
              </a:rPr>
              <a:t>헬스케어</a:t>
            </a:r>
            <a:endParaRPr sz="2400" dirty="0">
              <a:solidFill>
                <a:srgbClr val="CB23A7"/>
              </a:solidFill>
            </a:endParaRPr>
          </a:p>
        </p:txBody>
      </p:sp>
      <p:sp>
        <p:nvSpPr>
          <p:cNvPr id="118" name="Google Shape;118;p15"/>
          <p:cNvSpPr txBox="1"/>
          <p:nvPr/>
        </p:nvSpPr>
        <p:spPr>
          <a:xfrm>
            <a:off x="12572780" y="5461106"/>
            <a:ext cx="4095824" cy="4154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endParaRPr lang="ko-KR" altLang="en-US" sz="2700" dirty="0"/>
          </a:p>
          <a:p>
            <a:pPr>
              <a:lnSpc>
                <a:spcPct val="150000"/>
              </a:lnSpc>
            </a:pPr>
            <a:r>
              <a:rPr lang="ko-KR" altLang="en-US" sz="2700" dirty="0" err="1"/>
              <a:t>초가공식품</a:t>
            </a:r>
            <a:r>
              <a:rPr lang="ko-KR" altLang="en-US" sz="2700" dirty="0"/>
              <a:t> 소비 확대에 따른 만성질환의 급증</a:t>
            </a:r>
            <a:r>
              <a:rPr lang="en-US" altLang="ko-KR" sz="2700" dirty="0">
                <a:sym typeface="Wingdings" panose="05000000000000000000" pitchFamily="2" charset="2"/>
              </a:rPr>
              <a:t>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데이터를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기반으로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건강을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관리하는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시대로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진입하며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영양사의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역할이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IT와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7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결합되고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있</a:t>
            </a:r>
            <a:r>
              <a:rPr lang="ko-KR" alt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음</a:t>
            </a:r>
            <a:r>
              <a:rPr lang="en-US" sz="2475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sz="2700" dirty="0"/>
          </a:p>
        </p:txBody>
      </p:sp>
      <p:pic>
        <p:nvPicPr>
          <p:cNvPr id="119" name="Google Shape;119;p15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13565" y="3812571"/>
            <a:ext cx="600075" cy="6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5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096199" y="3837980"/>
            <a:ext cx="771525" cy="6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5" descr="imag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2763649" y="3837980"/>
            <a:ext cx="685800" cy="685800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5"/>
          <p:cNvSpPr txBox="1"/>
          <p:nvPr/>
        </p:nvSpPr>
        <p:spPr>
          <a:xfrm>
            <a:off x="1131859" y="940720"/>
            <a:ext cx="17102138" cy="7617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ko-KR" altLang="en-US" sz="4950" b="1" dirty="0">
                <a:solidFill>
                  <a:srgbClr val="006D77"/>
                </a:solidFill>
                <a:latin typeface="Poppins"/>
                <a:ea typeface="Poppins"/>
                <a:cs typeface="Poppins"/>
                <a:sym typeface="Poppins"/>
              </a:rPr>
              <a:t>함께</a:t>
            </a:r>
            <a:r>
              <a:rPr lang="en-US" sz="4950" b="1" dirty="0">
                <a:solidFill>
                  <a:srgbClr val="006D7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4950" b="1" dirty="0" err="1">
                <a:solidFill>
                  <a:srgbClr val="006D77"/>
                </a:solidFill>
                <a:latin typeface="Poppins"/>
                <a:ea typeface="Poppins"/>
                <a:cs typeface="Poppins"/>
                <a:sym typeface="Poppins"/>
              </a:rPr>
              <a:t>마주한</a:t>
            </a:r>
            <a:r>
              <a:rPr lang="en-US" sz="4950" b="1" dirty="0">
                <a:solidFill>
                  <a:srgbClr val="006D7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4950" b="1" dirty="0" err="1">
                <a:solidFill>
                  <a:srgbClr val="006D77"/>
                </a:solidFill>
                <a:latin typeface="Poppins"/>
                <a:ea typeface="Poppins"/>
                <a:cs typeface="Poppins"/>
                <a:sym typeface="Poppins"/>
              </a:rPr>
              <a:t>사회적</a:t>
            </a:r>
            <a:r>
              <a:rPr lang="en-US" sz="4950" b="1" dirty="0">
                <a:solidFill>
                  <a:srgbClr val="006D7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4950" b="1" dirty="0" err="1">
                <a:solidFill>
                  <a:srgbClr val="006D77"/>
                </a:solidFill>
                <a:latin typeface="Poppins"/>
                <a:ea typeface="Poppins"/>
                <a:cs typeface="Poppins"/>
                <a:sym typeface="Poppins"/>
              </a:rPr>
              <a:t>변화</a:t>
            </a:r>
            <a:endParaRPr sz="2700" dirty="0"/>
          </a:p>
        </p:txBody>
      </p:sp>
      <p:sp>
        <p:nvSpPr>
          <p:cNvPr id="123" name="Google Shape;123;p15"/>
          <p:cNvSpPr/>
          <p:nvPr/>
        </p:nvSpPr>
        <p:spPr>
          <a:xfrm>
            <a:off x="857250" y="857251"/>
            <a:ext cx="114300" cy="928688"/>
          </a:xfrm>
          <a:prstGeom prst="rect">
            <a:avLst/>
          </a:prstGeom>
          <a:solidFill>
            <a:srgbClr val="006D77"/>
          </a:solidFill>
          <a:ln>
            <a:noFill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105919" y="2157615"/>
            <a:ext cx="41741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ko-KR" altLang="en-US" sz="2700" dirty="0"/>
          </a:p>
          <a:p>
            <a:pPr marL="428625" indent="-428625">
              <a:buFont typeface="Wingdings" panose="05000000000000000000" pitchFamily="2" charset="2"/>
              <a:buChar char="l"/>
            </a:pPr>
            <a:r>
              <a:rPr lang="ko-KR" altLang="en-US" sz="2700" dirty="0"/>
              <a:t> </a:t>
            </a:r>
            <a:r>
              <a:rPr lang="ko-KR" altLang="en-US" sz="2700" b="1" dirty="0"/>
              <a:t>패러다임의 빠른 변화 </a:t>
            </a: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221200" y="9242834"/>
            <a:ext cx="746511" cy="746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91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7"/>
          <p:cNvSpPr txBox="1"/>
          <p:nvPr/>
        </p:nvSpPr>
        <p:spPr>
          <a:xfrm>
            <a:off x="13891022" y="418456"/>
            <a:ext cx="8251031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000" b="1" dirty="0">
                <a:solidFill>
                  <a:srgbClr val="006D77"/>
                </a:solidFill>
                <a:latin typeface="Poppins"/>
                <a:ea typeface="Poppins"/>
                <a:cs typeface="Poppins"/>
                <a:sym typeface="Poppins"/>
              </a:rPr>
              <a:t>Precision Nutrition</a:t>
            </a:r>
            <a:endParaRPr sz="3000" dirty="0"/>
          </a:p>
        </p:txBody>
      </p:sp>
      <p:sp>
        <p:nvSpPr>
          <p:cNvPr id="143" name="Google Shape;143;p17"/>
          <p:cNvSpPr txBox="1"/>
          <p:nvPr/>
        </p:nvSpPr>
        <p:spPr>
          <a:xfrm>
            <a:off x="1228725" y="3678125"/>
            <a:ext cx="15972597" cy="13849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Wingdings" panose="05000000000000000000" pitchFamily="2" charset="2"/>
              </a:rPr>
              <a:t> </a:t>
            </a:r>
            <a:r>
              <a:rPr lang="ko-KR" altLang="en-US" sz="3000" dirty="0"/>
              <a:t>과거에는 학교</a:t>
            </a:r>
            <a:r>
              <a:rPr lang="en-US" altLang="ko-KR" sz="3000" dirty="0"/>
              <a:t>, </a:t>
            </a:r>
            <a:r>
              <a:rPr lang="ko-KR" altLang="en-US" sz="3000" dirty="0"/>
              <a:t>병원</a:t>
            </a:r>
            <a:r>
              <a:rPr lang="en-US" altLang="ko-KR" sz="3000" dirty="0"/>
              <a:t>, </a:t>
            </a:r>
            <a:r>
              <a:rPr lang="ko-KR" altLang="en-US" sz="3000" dirty="0"/>
              <a:t>산업체 어디든 비슷한 업무를 수행하는 </a:t>
            </a:r>
            <a:r>
              <a:rPr lang="en-US" altLang="ko-KR" sz="3000" dirty="0"/>
              <a:t>'</a:t>
            </a:r>
            <a:r>
              <a:rPr lang="ko-KR" altLang="en-US" sz="3000" dirty="0"/>
              <a:t>범용 영양사</a:t>
            </a:r>
            <a:r>
              <a:rPr lang="en-US" altLang="ko-KR" sz="3000" dirty="0"/>
              <a:t>'</a:t>
            </a:r>
            <a:r>
              <a:rPr lang="ko-KR" altLang="en-US" sz="3000" dirty="0"/>
              <a:t>의 성격이 강했으나</a:t>
            </a:r>
            <a:r>
              <a:rPr lang="en-US" altLang="ko-KR" sz="3000" dirty="0"/>
              <a:t>, </a:t>
            </a:r>
            <a:r>
              <a:rPr lang="ko-KR" altLang="en-US" sz="3000" dirty="0"/>
              <a:t>현재 및 미래는 매우 세분화된 전문성 요구</a:t>
            </a:r>
            <a:endParaRPr lang="en-US" altLang="ko-KR" sz="3000" dirty="0"/>
          </a:p>
        </p:txBody>
      </p:sp>
      <p:sp>
        <p:nvSpPr>
          <p:cNvPr id="144" name="Google Shape;144;p17"/>
          <p:cNvSpPr txBox="1"/>
          <p:nvPr/>
        </p:nvSpPr>
        <p:spPr>
          <a:xfrm>
            <a:off x="1228726" y="2336421"/>
            <a:ext cx="11491760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ko-KR" altLang="en-US" sz="4800" b="1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영양사 역할의 확장 </a:t>
            </a:r>
            <a:r>
              <a:rPr lang="en-US" altLang="ko-KR" sz="4800" b="1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(Specialization</a:t>
            </a:r>
            <a:r>
              <a:rPr lang="en-US" altLang="ko-KR" sz="4800" b="1" dirty="0">
                <a:latin typeface="+mn-ea"/>
              </a:rPr>
              <a:t>)</a:t>
            </a:r>
            <a:endParaRPr b="1" dirty="0">
              <a:latin typeface="+mn-ea"/>
            </a:endParaRPr>
          </a:p>
        </p:txBody>
      </p:sp>
      <p:sp>
        <p:nvSpPr>
          <p:cNvPr id="13" name="Google Shape;144;p17"/>
          <p:cNvSpPr txBox="1"/>
          <p:nvPr/>
        </p:nvSpPr>
        <p:spPr>
          <a:xfrm>
            <a:off x="1228725" y="858521"/>
            <a:ext cx="9744075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ko-KR" altLang="en-US" sz="6000" b="1" dirty="0">
                <a:latin typeface="Poppins"/>
                <a:ea typeface="Poppins"/>
                <a:cs typeface="Poppins"/>
                <a:sym typeface="Poppins"/>
              </a:rPr>
              <a:t>미래의 </a:t>
            </a:r>
            <a:r>
              <a:rPr lang="ko-KR" altLang="en-US" sz="6000" b="1">
                <a:latin typeface="Poppins"/>
                <a:ea typeface="Poppins"/>
                <a:cs typeface="Poppins"/>
                <a:sym typeface="Poppins"/>
              </a:rPr>
              <a:t>영양사 업무 방향</a:t>
            </a:r>
            <a:endParaRPr sz="2700" b="1" dirty="0"/>
          </a:p>
        </p:txBody>
      </p:sp>
      <p:sp>
        <p:nvSpPr>
          <p:cNvPr id="14" name="Google Shape;145;p17"/>
          <p:cNvSpPr/>
          <p:nvPr/>
        </p:nvSpPr>
        <p:spPr>
          <a:xfrm>
            <a:off x="591779" y="874764"/>
            <a:ext cx="379311" cy="784431"/>
          </a:xfrm>
          <a:prstGeom prst="rect">
            <a:avLst/>
          </a:prstGeom>
          <a:solidFill>
            <a:srgbClr val="006D77"/>
          </a:solidFill>
          <a:ln>
            <a:noFill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45;p17"/>
          <p:cNvSpPr/>
          <p:nvPr/>
        </p:nvSpPr>
        <p:spPr>
          <a:xfrm>
            <a:off x="971090" y="2336422"/>
            <a:ext cx="68579" cy="606386"/>
          </a:xfrm>
          <a:prstGeom prst="rect">
            <a:avLst/>
          </a:prstGeom>
          <a:solidFill>
            <a:srgbClr val="006D77"/>
          </a:solidFill>
          <a:ln>
            <a:noFill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228726" y="5527659"/>
            <a:ext cx="15783539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60" tIns="68580" rIns="137160" bIns="68580" numCol="1" anchor="ctr" anchorCtr="0" compatLnSpc="1">
            <a:prstTxWarp prst="textNoShape">
              <a:avLst/>
            </a:prstTxWarp>
            <a:spAutoFit/>
          </a:bodyPr>
          <a:lstStyle/>
          <a:p>
            <a:pPr marL="514350" indent="-514350" defTabSz="13716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ko-KR" altLang="ko-KR" sz="3000" b="1" dirty="0">
                <a:latin typeface="Arial" panose="020B0604020202020204" pitchFamily="34" charset="0"/>
              </a:rPr>
              <a:t>임상 영양사</a:t>
            </a:r>
            <a:r>
              <a:rPr lang="en-US" altLang="ko-KR" sz="3000" b="1" dirty="0">
                <a:latin typeface="Arial" panose="020B0604020202020204" pitchFamily="34" charset="0"/>
              </a:rPr>
              <a:t> </a:t>
            </a:r>
            <a:r>
              <a:rPr lang="ko-KR" altLang="en-US" sz="3000" b="1" dirty="0">
                <a:latin typeface="Arial" panose="020B0604020202020204" pitchFamily="34" charset="0"/>
              </a:rPr>
              <a:t>역할 증가</a:t>
            </a:r>
            <a:r>
              <a:rPr lang="ko-KR" altLang="ko-KR" sz="3000" b="1" dirty="0">
                <a:latin typeface="Arial" panose="020B0604020202020204" pitchFamily="34" charset="0"/>
              </a:rPr>
              <a:t> </a:t>
            </a:r>
            <a:r>
              <a:rPr lang="ko-KR" altLang="en-US" sz="3000" b="1" dirty="0">
                <a:latin typeface="Arial" panose="020B0604020202020204" pitchFamily="34" charset="0"/>
              </a:rPr>
              <a:t>및 세분화</a:t>
            </a:r>
            <a:endParaRPr lang="en-US" altLang="ko-KR" sz="3000" b="1" dirty="0">
              <a:latin typeface="Arial" panose="020B0604020202020204" pitchFamily="34" charset="0"/>
            </a:endParaRPr>
          </a:p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ko-KR" sz="3000" dirty="0">
                <a:latin typeface="Arial" panose="020B0604020202020204" pitchFamily="34" charset="0"/>
              </a:rPr>
              <a:t>단순히 밥을 제공하는 것을 넘어, 환자의 </a:t>
            </a:r>
            <a:r>
              <a:rPr lang="ko-KR" altLang="ko-KR" sz="3000" dirty="0" err="1">
                <a:latin typeface="Arial" panose="020B0604020202020204" pitchFamily="34" charset="0"/>
              </a:rPr>
              <a:t>질환별로</a:t>
            </a:r>
            <a:r>
              <a:rPr lang="ko-KR" altLang="ko-KR" sz="3000" dirty="0">
                <a:latin typeface="Arial" panose="020B0604020202020204" pitchFamily="34" charset="0"/>
              </a:rPr>
              <a:t> 맞춤형 영양 치료(MNT)</a:t>
            </a:r>
            <a:r>
              <a:rPr lang="ko-KR" altLang="ko-KR" sz="3000" dirty="0" err="1">
                <a:latin typeface="Arial" panose="020B0604020202020204" pitchFamily="34" charset="0"/>
              </a:rPr>
              <a:t>를</a:t>
            </a:r>
            <a:r>
              <a:rPr lang="ko-KR" altLang="ko-KR" sz="3000" dirty="0">
                <a:latin typeface="Arial" panose="020B0604020202020204" pitchFamily="34" charset="0"/>
              </a:rPr>
              <a:t> 설계하고 모니터링.</a:t>
            </a:r>
            <a:endParaRPr lang="en-US" altLang="ko-KR" sz="3000" dirty="0">
              <a:latin typeface="Arial" panose="020B0604020202020204" pitchFamily="34" charset="0"/>
            </a:endParaRPr>
          </a:p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ko-KR" altLang="ko-KR" sz="3000" dirty="0">
              <a:latin typeface="Arial" panose="020B0604020202020204" pitchFamily="34" charset="0"/>
            </a:endParaRPr>
          </a:p>
          <a:p>
            <a:pPr marL="514350" indent="-514350" defTabSz="13716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ko-KR" altLang="ko-KR" sz="3000" b="1" dirty="0">
                <a:latin typeface="Arial" panose="020B0604020202020204" pitchFamily="34" charset="0"/>
              </a:rPr>
              <a:t>영양 교사</a:t>
            </a:r>
            <a:r>
              <a:rPr lang="ko-KR" altLang="en-US" sz="3000" b="1" dirty="0">
                <a:latin typeface="Arial" panose="020B0604020202020204" pitchFamily="34" charset="0"/>
              </a:rPr>
              <a:t>의 역할 강화</a:t>
            </a:r>
            <a:endParaRPr lang="en-US" altLang="ko-KR" sz="3000" dirty="0">
              <a:latin typeface="Arial" panose="020B0604020202020204" pitchFamily="34" charset="0"/>
            </a:endParaRPr>
          </a:p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ko-KR" sz="3000" dirty="0">
                <a:latin typeface="Arial" panose="020B0604020202020204" pitchFamily="34" charset="0"/>
              </a:rPr>
              <a:t>급식 관리를 넘어 학생들에게 올바른 식습관을 가르치는 교육자로서의 지위가 강화</a:t>
            </a:r>
            <a:r>
              <a:rPr lang="en-US" altLang="ko-KR" sz="3000" dirty="0">
                <a:latin typeface="Arial" panose="020B0604020202020204" pitchFamily="34" charset="0"/>
              </a:rPr>
              <a:t>.</a:t>
            </a:r>
          </a:p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ko-KR" sz="2700" dirty="0">
              <a:latin typeface="Arial" panose="020B0604020202020204" pitchFamily="34" charset="0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40200" y="8955063"/>
            <a:ext cx="991745" cy="99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6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1779" y="3127435"/>
            <a:ext cx="5270706" cy="5367638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17"/>
          <p:cNvSpPr txBox="1"/>
          <p:nvPr/>
        </p:nvSpPr>
        <p:spPr>
          <a:xfrm>
            <a:off x="13891022" y="418456"/>
            <a:ext cx="8251031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000" b="1" dirty="0">
                <a:solidFill>
                  <a:srgbClr val="006D77"/>
                </a:solidFill>
                <a:latin typeface="Poppins"/>
                <a:ea typeface="Poppins"/>
                <a:cs typeface="Poppins"/>
                <a:sym typeface="Poppins"/>
              </a:rPr>
              <a:t>Precision Nutrition</a:t>
            </a:r>
            <a:endParaRPr sz="3000" dirty="0"/>
          </a:p>
        </p:txBody>
      </p:sp>
      <p:sp>
        <p:nvSpPr>
          <p:cNvPr id="143" name="Google Shape;143;p17"/>
          <p:cNvSpPr txBox="1"/>
          <p:nvPr/>
        </p:nvSpPr>
        <p:spPr>
          <a:xfrm>
            <a:off x="6393426" y="3325774"/>
            <a:ext cx="10972800" cy="56784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Wingdings" panose="05000000000000000000" pitchFamily="2" charset="2"/>
              </a:rPr>
              <a:t> </a:t>
            </a:r>
            <a:r>
              <a:rPr lang="ko-KR" altLang="en-US" sz="3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/>
                <a:ea typeface="Lato"/>
                <a:cs typeface="Lato"/>
                <a:sym typeface="Wingdings" panose="05000000000000000000" pitchFamily="2" charset="2"/>
              </a:rPr>
              <a:t>현재의 기본업무 </a:t>
            </a:r>
            <a:r>
              <a:rPr lang="en-US" altLang="ko-K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/>
                <a:ea typeface="Lato"/>
                <a:cs typeface="Lato"/>
                <a:sym typeface="Wingdings" panose="05000000000000000000" pitchFamily="2" charset="2"/>
              </a:rPr>
              <a:t>+</a:t>
            </a:r>
            <a:r>
              <a:rPr lang="ko-KR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/>
                <a:ea typeface="Lato"/>
                <a:cs typeface="Lato"/>
                <a:sym typeface="Wingdings" panose="05000000000000000000" pitchFamily="2" charset="2"/>
              </a:rPr>
              <a:t>  </a:t>
            </a:r>
            <a:r>
              <a:rPr lang="ko-KR" altLang="en-US" sz="36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/>
                <a:ea typeface="Lato"/>
                <a:cs typeface="Lato"/>
                <a:sym typeface="Wingdings" panose="05000000000000000000" pitchFamily="2" charset="2"/>
              </a:rPr>
              <a:t>세분화</a:t>
            </a:r>
            <a:r>
              <a:rPr lang="en-US" altLang="ko-KR" sz="36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/>
                <a:ea typeface="Lato"/>
                <a:cs typeface="Lato"/>
                <a:sym typeface="Wingdings" panose="05000000000000000000" pitchFamily="2" charset="2"/>
              </a:rPr>
              <a:t>/</a:t>
            </a:r>
            <a:r>
              <a:rPr lang="ko-KR" altLang="en-US" sz="36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/>
                <a:ea typeface="Lato"/>
                <a:cs typeface="Lato"/>
                <a:sym typeface="Wingdings" panose="05000000000000000000" pitchFamily="2" charset="2"/>
              </a:rPr>
              <a:t>전문화 </a:t>
            </a:r>
            <a:endParaRPr lang="en-US" altLang="ko-KR" sz="30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ato"/>
              <a:ea typeface="Lato"/>
              <a:cs typeface="Lato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endParaRPr lang="en-US" altLang="ko-KR" sz="1500" dirty="0">
              <a:solidFill>
                <a:srgbClr val="334155"/>
              </a:solidFill>
              <a:latin typeface="Lato"/>
              <a:ea typeface="Lato"/>
              <a:cs typeface="Lato"/>
              <a:sym typeface="Wingdings" panose="05000000000000000000" pitchFamily="2" charset="2"/>
            </a:endParaRPr>
          </a:p>
          <a:p>
            <a:pPr marL="428625" indent="-428625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30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데이터</a:t>
            </a:r>
            <a:r>
              <a:rPr lang="en-US" altLang="ko-KR" sz="30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altLang="ko-KR" sz="30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큐레이터</a:t>
            </a:r>
            <a:r>
              <a:rPr lang="en-US" altLang="ko-KR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 : </a:t>
            </a:r>
            <a:r>
              <a:rPr lang="en-US" sz="30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AI가</a:t>
            </a:r>
            <a:r>
              <a:rPr lang="en-US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30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제안하는</a:t>
            </a:r>
            <a:r>
              <a:rPr lang="en-US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30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최적의</a:t>
            </a:r>
            <a:r>
              <a:rPr lang="en-US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30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데이터를</a:t>
            </a:r>
            <a:r>
              <a:rPr lang="en-US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30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해석하고</a:t>
            </a:r>
            <a:r>
              <a:rPr lang="en-US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30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고객에게</a:t>
            </a:r>
            <a:r>
              <a:rPr lang="en-US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30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적용하는</a:t>
            </a:r>
            <a:r>
              <a:rPr lang="en-US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ko-KR" altLang="en-US" sz="3000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정밀영양</a:t>
            </a:r>
            <a:r>
              <a:rPr lang="ko-KR" altLang="en-US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업무</a:t>
            </a:r>
            <a:r>
              <a:rPr lang="en-US" altLang="ko-KR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lang="en-US" sz="3000" dirty="0">
              <a:solidFill>
                <a:srgbClr val="334155"/>
              </a:solidFill>
              <a:latin typeface="Lato"/>
              <a:ea typeface="Lato"/>
              <a:cs typeface="Lato"/>
              <a:sym typeface="Lato"/>
            </a:endParaRPr>
          </a:p>
          <a:p>
            <a:pPr marL="428625" indent="-428625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sz="1500" dirty="0">
              <a:solidFill>
                <a:srgbClr val="334155"/>
              </a:solidFill>
              <a:latin typeface="Lato"/>
              <a:ea typeface="Lato"/>
              <a:cs typeface="Lato"/>
              <a:sym typeface="Lato"/>
            </a:endParaRPr>
          </a:p>
          <a:p>
            <a:pPr marL="428625" indent="-42862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ko-KR" altLang="ko-KR" sz="3000" b="1" dirty="0">
                <a:latin typeface="Arial" panose="020B0604020202020204" pitchFamily="34" charset="0"/>
              </a:rPr>
              <a:t>상담 및 컨텐츠 </a:t>
            </a:r>
            <a:r>
              <a:rPr lang="ko-KR" altLang="ko-KR" sz="3000" b="1" dirty="0" err="1">
                <a:latin typeface="Arial" panose="020B0604020202020204" pitchFamily="34" charset="0"/>
              </a:rPr>
              <a:t>크리에이터</a:t>
            </a:r>
            <a:r>
              <a:rPr lang="ko-KR" altLang="ko-KR" sz="3000" b="1" dirty="0">
                <a:latin typeface="Arial" panose="020B0604020202020204" pitchFamily="34" charset="0"/>
              </a:rPr>
              <a:t>:</a:t>
            </a:r>
            <a:r>
              <a:rPr lang="ko-KR" altLang="ko-KR" sz="3000" dirty="0">
                <a:latin typeface="Arial" panose="020B0604020202020204" pitchFamily="34" charset="0"/>
              </a:rPr>
              <a:t> 디지털 헬스케어 기업에서 식단 가이드를 만들거나, 개인별 유전자 분석 결과에 따른 맞춤 식단을 제안 </a:t>
            </a:r>
            <a:r>
              <a:rPr lang="ko-KR" altLang="en-US" sz="3000" b="1" dirty="0"/>
              <a:t>디지털 헬스케어</a:t>
            </a:r>
            <a:r>
              <a:rPr lang="en-US" altLang="ko-KR" sz="3000" b="1" dirty="0"/>
              <a:t> </a:t>
            </a:r>
          </a:p>
          <a:p>
            <a:pPr marL="428625" indent="-42862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endParaRPr lang="en-US" altLang="ko-KR" sz="3000" b="1" dirty="0"/>
          </a:p>
          <a:p>
            <a:pPr marL="428625" indent="-428625">
              <a:buFont typeface="Wingdings" panose="05000000000000000000" pitchFamily="2" charset="2"/>
              <a:buChar char="ü"/>
            </a:pPr>
            <a:r>
              <a:rPr lang="ko-KR" altLang="en-US" sz="3000" b="1" dirty="0" err="1"/>
              <a:t>케어푸드</a:t>
            </a:r>
            <a:r>
              <a:rPr lang="ko-KR" altLang="en-US" sz="3000" b="1" dirty="0"/>
              <a:t> </a:t>
            </a:r>
            <a:r>
              <a:rPr lang="en-US" altLang="ko-KR" sz="3000" dirty="0"/>
              <a:t>: </a:t>
            </a:r>
            <a:r>
              <a:rPr lang="ko-KR" altLang="en-US" sz="3000" dirty="0"/>
              <a:t>고령자</a:t>
            </a:r>
            <a:r>
              <a:rPr lang="en-US" altLang="ko-KR" sz="3000" dirty="0"/>
              <a:t>, </a:t>
            </a:r>
            <a:r>
              <a:rPr lang="ko-KR" altLang="en-US" sz="3000" dirty="0"/>
              <a:t>환자</a:t>
            </a:r>
            <a:r>
              <a:rPr lang="en-US" altLang="ko-KR" sz="3000" dirty="0"/>
              <a:t>, </a:t>
            </a:r>
            <a:r>
              <a:rPr lang="ko-KR" altLang="en-US" sz="3000" dirty="0"/>
              <a:t>영유아 등 </a:t>
            </a:r>
            <a:r>
              <a:rPr lang="ko-KR" altLang="en-US" sz="3000" b="1" dirty="0"/>
              <a:t>특수 대상자의 건강 유지 및 회복을 위해 맞춤형 식품을 기획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설계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관리</a:t>
            </a:r>
            <a:r>
              <a:rPr lang="ko-KR" altLang="en-US" sz="3000" dirty="0"/>
              <a:t>하는 전문적인 영역 </a:t>
            </a:r>
            <a:r>
              <a:rPr lang="en-US" altLang="ko-KR" sz="3000" dirty="0">
                <a:solidFill>
                  <a:srgbClr val="334155"/>
                </a:solidFill>
                <a:latin typeface="Lato"/>
                <a:sym typeface="Lato"/>
              </a:rPr>
              <a:t> </a:t>
            </a:r>
            <a:endParaRPr lang="en-US" sz="3000" dirty="0">
              <a:solidFill>
                <a:srgbClr val="334155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4" name="Google Shape;144;p17"/>
          <p:cNvSpPr txBox="1"/>
          <p:nvPr/>
        </p:nvSpPr>
        <p:spPr>
          <a:xfrm>
            <a:off x="1228726" y="2181060"/>
            <a:ext cx="11491760" cy="677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4400" b="1" dirty="0" err="1">
                <a:solidFill>
                  <a:schemeClr val="accent5">
                    <a:lumMod val="75000"/>
                  </a:schemeClr>
                </a:solidFill>
                <a:latin typeface="+mn-ea"/>
                <a:cs typeface="Poppins"/>
                <a:sym typeface="Poppins"/>
              </a:rPr>
              <a:t>초개인화</a:t>
            </a:r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+mn-ea"/>
                <a:cs typeface="Poppins"/>
                <a:sym typeface="Poppins"/>
              </a:rPr>
              <a:t> 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+mn-ea"/>
                <a:cs typeface="Poppins"/>
                <a:sym typeface="Poppins"/>
              </a:rPr>
              <a:t>및</a:t>
            </a:r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4400" b="1" dirty="0" err="1">
                <a:solidFill>
                  <a:schemeClr val="accent5">
                    <a:lumMod val="75000"/>
                  </a:schemeClr>
                </a:solidFill>
                <a:latin typeface="+mn-ea"/>
                <a:cs typeface="Poppins"/>
                <a:sym typeface="Poppins"/>
              </a:rPr>
              <a:t>영양과</a:t>
            </a:r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4400" b="1" dirty="0" err="1">
                <a:solidFill>
                  <a:schemeClr val="accent5">
                    <a:lumMod val="75000"/>
                  </a:schemeClr>
                </a:solidFill>
                <a:latin typeface="+mn-ea"/>
                <a:cs typeface="Poppins"/>
                <a:sym typeface="Poppins"/>
              </a:rPr>
              <a:t>AI의</a:t>
            </a:r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4400" b="1" dirty="0" err="1">
                <a:solidFill>
                  <a:schemeClr val="accent5">
                    <a:lumMod val="75000"/>
                  </a:schemeClr>
                </a:solidFill>
                <a:latin typeface="+mn-ea"/>
                <a:cs typeface="Poppins"/>
                <a:sym typeface="Poppins"/>
              </a:rPr>
              <a:t>결합</a:t>
            </a:r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+mn-ea"/>
                <a:cs typeface="Poppins"/>
                <a:sym typeface="Poppins"/>
              </a:rPr>
              <a:t> 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+mn-ea"/>
                <a:cs typeface="Poppins"/>
                <a:sym typeface="Poppins"/>
              </a:rPr>
              <a:t>분야</a:t>
            </a:r>
            <a:endParaRPr sz="1600" dirty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3" name="Google Shape;144;p17"/>
          <p:cNvSpPr txBox="1"/>
          <p:nvPr/>
        </p:nvSpPr>
        <p:spPr>
          <a:xfrm>
            <a:off x="1228725" y="874765"/>
            <a:ext cx="10075914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ko-KR" altLang="en-US" sz="6000" b="1" dirty="0">
                <a:latin typeface="Poppins"/>
                <a:ea typeface="Poppins"/>
                <a:cs typeface="Poppins"/>
                <a:sym typeface="Poppins"/>
              </a:rPr>
              <a:t>미래의 </a:t>
            </a:r>
            <a:r>
              <a:rPr lang="ko-KR" altLang="en-US" sz="6000" b="1">
                <a:latin typeface="Poppins"/>
                <a:ea typeface="Poppins"/>
                <a:cs typeface="Poppins"/>
                <a:sym typeface="Poppins"/>
              </a:rPr>
              <a:t>영양사 업무 방향</a:t>
            </a:r>
            <a:endParaRPr sz="2700" b="1" dirty="0"/>
          </a:p>
        </p:txBody>
      </p:sp>
      <p:sp>
        <p:nvSpPr>
          <p:cNvPr id="14" name="Google Shape;145;p17"/>
          <p:cNvSpPr/>
          <p:nvPr/>
        </p:nvSpPr>
        <p:spPr>
          <a:xfrm>
            <a:off x="591779" y="874764"/>
            <a:ext cx="379311" cy="784431"/>
          </a:xfrm>
          <a:prstGeom prst="rect">
            <a:avLst/>
          </a:prstGeom>
          <a:solidFill>
            <a:srgbClr val="006D77"/>
          </a:solidFill>
          <a:ln>
            <a:noFill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45;p17"/>
          <p:cNvSpPr/>
          <p:nvPr/>
        </p:nvSpPr>
        <p:spPr>
          <a:xfrm>
            <a:off x="948874" y="2159572"/>
            <a:ext cx="68579" cy="606386"/>
          </a:xfrm>
          <a:prstGeom prst="rect">
            <a:avLst/>
          </a:prstGeom>
          <a:solidFill>
            <a:srgbClr val="006D77"/>
          </a:solidFill>
          <a:ln>
            <a:noFill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40826" y="9334500"/>
            <a:ext cx="802982" cy="80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251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18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8"/>
          <p:cNvSpPr txBox="1"/>
          <p:nvPr/>
        </p:nvSpPr>
        <p:spPr>
          <a:xfrm>
            <a:off x="839967" y="4131658"/>
            <a:ext cx="6629400" cy="2423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/>
            <a:r>
              <a:rPr lang="en-US" sz="15750" b="1" dirty="0">
                <a:solidFill>
                  <a:srgbClr val="006D77"/>
                </a:solidFill>
                <a:latin typeface="Lato"/>
                <a:ea typeface="Lato"/>
                <a:cs typeface="Lato"/>
                <a:sym typeface="Lato"/>
              </a:rPr>
              <a:t>100%</a:t>
            </a:r>
            <a:endParaRPr sz="2700" dirty="0"/>
          </a:p>
        </p:txBody>
      </p:sp>
      <p:sp>
        <p:nvSpPr>
          <p:cNvPr id="152" name="Google Shape;152;p18"/>
          <p:cNvSpPr txBox="1"/>
          <p:nvPr/>
        </p:nvSpPr>
        <p:spPr>
          <a:xfrm>
            <a:off x="857250" y="6615113"/>
            <a:ext cx="66294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/>
            <a:r>
              <a:rPr lang="en-US" sz="3600" b="1">
                <a:solidFill>
                  <a:srgbClr val="E29578"/>
                </a:solidFill>
                <a:latin typeface="Lato"/>
                <a:ea typeface="Lato"/>
                <a:cs typeface="Lato"/>
                <a:sym typeface="Lato"/>
              </a:rPr>
              <a:t>Human Empathy</a:t>
            </a:r>
            <a:endParaRPr sz="2700"/>
          </a:p>
        </p:txBody>
      </p:sp>
      <p:sp>
        <p:nvSpPr>
          <p:cNvPr id="153" name="Google Shape;153;p18"/>
          <p:cNvSpPr txBox="1"/>
          <p:nvPr/>
        </p:nvSpPr>
        <p:spPr>
          <a:xfrm>
            <a:off x="7521216" y="3269605"/>
            <a:ext cx="1022985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300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기술보다</a:t>
            </a:r>
            <a:r>
              <a:rPr lang="en-US" sz="300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300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중요한</a:t>
            </a:r>
            <a:r>
              <a:rPr lang="en-US" sz="300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300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감정의</a:t>
            </a:r>
            <a:r>
              <a:rPr lang="en-US" sz="300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300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이해</a:t>
            </a:r>
            <a:endParaRPr sz="3000" dirty="0">
              <a:latin typeface="+mn-ea"/>
            </a:endParaRPr>
          </a:p>
        </p:txBody>
      </p:sp>
      <p:sp>
        <p:nvSpPr>
          <p:cNvPr id="154" name="Google Shape;154;p18"/>
          <p:cNvSpPr txBox="1"/>
          <p:nvPr/>
        </p:nvSpPr>
        <p:spPr>
          <a:xfrm>
            <a:off x="7486650" y="3861259"/>
            <a:ext cx="9944100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60000"/>
              </a:lnSpc>
            </a:pPr>
            <a:r>
              <a:rPr lang="en-US" sz="2800" b="1" dirty="0" err="1">
                <a:solidFill>
                  <a:srgbClr val="334155"/>
                </a:solidFill>
                <a:latin typeface="+mn-ea"/>
                <a:cs typeface="Lato"/>
                <a:sym typeface="Lato"/>
              </a:rPr>
              <a:t>AI가</a:t>
            </a:r>
            <a:r>
              <a:rPr lang="en-US" sz="2800" b="1" dirty="0">
                <a:solidFill>
                  <a:srgbClr val="334155"/>
                </a:solidFill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+mn-ea"/>
                <a:cs typeface="Lato"/>
                <a:sym typeface="Lato"/>
              </a:rPr>
              <a:t>완벽한</a:t>
            </a:r>
            <a:r>
              <a:rPr lang="en-US" sz="2800" b="1" dirty="0">
                <a:solidFill>
                  <a:srgbClr val="334155"/>
                </a:solidFill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+mn-ea"/>
                <a:cs typeface="Lato"/>
                <a:sym typeface="Lato"/>
              </a:rPr>
              <a:t>식단을</a:t>
            </a:r>
            <a:r>
              <a:rPr lang="en-US" sz="2800" b="1" dirty="0">
                <a:solidFill>
                  <a:srgbClr val="334155"/>
                </a:solidFill>
                <a:latin typeface="+mn-ea"/>
                <a:cs typeface="Lato"/>
                <a:sym typeface="Lato"/>
              </a:rPr>
              <a:t> 짤 수 </a:t>
            </a:r>
            <a:r>
              <a:rPr lang="en-US" sz="2800" b="1" dirty="0" err="1">
                <a:solidFill>
                  <a:srgbClr val="334155"/>
                </a:solidFill>
                <a:latin typeface="+mn-ea"/>
                <a:cs typeface="Lato"/>
                <a:sym typeface="Lato"/>
              </a:rPr>
              <a:t>있어도</a:t>
            </a:r>
            <a:r>
              <a:rPr lang="en-US" sz="2800" b="1" dirty="0">
                <a:solidFill>
                  <a:srgbClr val="334155"/>
                </a:solidFill>
                <a:latin typeface="+mn-ea"/>
                <a:cs typeface="Lato"/>
                <a:sym typeface="Lato"/>
              </a:rPr>
              <a:t>, </a:t>
            </a:r>
          </a:p>
          <a:p>
            <a:pPr>
              <a:lnSpc>
                <a:spcPct val="160000"/>
              </a:lnSpc>
            </a:pPr>
            <a:r>
              <a:rPr lang="ko-KR" altLang="en-US" sz="2800" b="1" dirty="0">
                <a:solidFill>
                  <a:srgbClr val="334155"/>
                </a:solidFill>
                <a:latin typeface="+mn-ea"/>
                <a:cs typeface="Lato"/>
                <a:sym typeface="Lato"/>
              </a:rPr>
              <a:t>고객</a:t>
            </a:r>
            <a:r>
              <a:rPr lang="en-US" sz="2800" b="1" dirty="0">
                <a:solidFill>
                  <a:srgbClr val="334155"/>
                </a:solidFill>
                <a:latin typeface="+mn-ea"/>
                <a:cs typeface="Lato"/>
                <a:sym typeface="Lato"/>
              </a:rPr>
              <a:t>의 </a:t>
            </a:r>
            <a:r>
              <a:rPr lang="en-US" sz="2800" b="1" dirty="0" err="1">
                <a:solidFill>
                  <a:srgbClr val="334155"/>
                </a:solidFill>
                <a:latin typeface="+mn-ea"/>
                <a:cs typeface="Lato"/>
                <a:sym typeface="Lato"/>
              </a:rPr>
              <a:t>감정을</a:t>
            </a:r>
            <a:r>
              <a:rPr lang="en-US" sz="2800" b="1" dirty="0">
                <a:solidFill>
                  <a:srgbClr val="334155"/>
                </a:solidFill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+mn-ea"/>
                <a:cs typeface="Lato"/>
                <a:sym typeface="Lato"/>
              </a:rPr>
              <a:t>이해하고</a:t>
            </a:r>
            <a:r>
              <a:rPr lang="en-US" sz="2800" b="1" dirty="0">
                <a:solidFill>
                  <a:srgbClr val="334155"/>
                </a:solidFill>
                <a:latin typeface="+mn-ea"/>
                <a:cs typeface="Lato"/>
                <a:sym typeface="Lato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+mn-ea"/>
                <a:cs typeface="Lato"/>
                <a:sym typeface="Lato"/>
              </a:rPr>
              <a:t>실제</a:t>
            </a:r>
            <a:r>
              <a:rPr lang="en-US" sz="3000" b="1" dirty="0">
                <a:solidFill>
                  <a:srgbClr val="002060"/>
                </a:solidFill>
                <a:latin typeface="+mn-ea"/>
                <a:cs typeface="Lato"/>
                <a:sym typeface="Lato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+mn-ea"/>
                <a:cs typeface="Lato"/>
                <a:sym typeface="Lato"/>
              </a:rPr>
              <a:t>행동의</a:t>
            </a:r>
            <a:r>
              <a:rPr lang="en-US" sz="3000" b="1" dirty="0">
                <a:solidFill>
                  <a:srgbClr val="002060"/>
                </a:solidFill>
                <a:latin typeface="+mn-ea"/>
                <a:cs typeface="Lato"/>
                <a:sym typeface="Lato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+mn-ea"/>
                <a:cs typeface="Lato"/>
                <a:sym typeface="Lato"/>
              </a:rPr>
              <a:t>변화를</a:t>
            </a:r>
            <a:r>
              <a:rPr lang="en-US" sz="3000" b="1" dirty="0">
                <a:solidFill>
                  <a:srgbClr val="002060"/>
                </a:solidFill>
                <a:latin typeface="+mn-ea"/>
                <a:cs typeface="Lato"/>
                <a:sym typeface="Lato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+mn-ea"/>
                <a:cs typeface="Lato"/>
                <a:sym typeface="Lato"/>
              </a:rPr>
              <a:t>이끌어내는</a:t>
            </a:r>
            <a:r>
              <a:rPr lang="en-US" sz="3000" b="1" dirty="0">
                <a:solidFill>
                  <a:srgbClr val="002060"/>
                </a:solidFill>
                <a:latin typeface="+mn-ea"/>
                <a:cs typeface="Lato"/>
                <a:sym typeface="Lato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+mn-ea"/>
                <a:cs typeface="Lato"/>
                <a:sym typeface="Lato"/>
              </a:rPr>
              <a:t>것은</a:t>
            </a:r>
            <a:r>
              <a:rPr lang="en-US" sz="3000" dirty="0">
                <a:solidFill>
                  <a:srgbClr val="002060"/>
                </a:solidFill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오직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영양사만이</a:t>
            </a:r>
            <a:r>
              <a:rPr lang="en-US" sz="2800" b="1" dirty="0">
                <a:solidFill>
                  <a:srgbClr val="3341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+mn-ea"/>
                <a:cs typeface="Lato"/>
                <a:sym typeface="Lato"/>
              </a:rPr>
              <a:t>가능</a:t>
            </a:r>
            <a:r>
              <a:rPr lang="en-US" sz="3000" dirty="0">
                <a:solidFill>
                  <a:srgbClr val="334155"/>
                </a:solidFill>
                <a:latin typeface="+mn-ea"/>
                <a:cs typeface="Lato"/>
                <a:sym typeface="Lato"/>
              </a:rPr>
              <a:t>.</a:t>
            </a:r>
            <a:endParaRPr sz="2700" dirty="0">
              <a:latin typeface="+mn-ea"/>
            </a:endParaRPr>
          </a:p>
        </p:txBody>
      </p:sp>
      <p:sp>
        <p:nvSpPr>
          <p:cNvPr id="155" name="Google Shape;155;p18"/>
          <p:cNvSpPr txBox="1"/>
          <p:nvPr/>
        </p:nvSpPr>
        <p:spPr>
          <a:xfrm>
            <a:off x="7521216" y="6270472"/>
            <a:ext cx="9944100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60000"/>
              </a:lnSpc>
            </a:pPr>
            <a:r>
              <a:rPr lang="en-US" sz="2475" b="1" dirty="0">
                <a:solidFill>
                  <a:srgbClr val="CB23A7"/>
                </a:solidFill>
                <a:latin typeface="Lato"/>
                <a:ea typeface="Lato"/>
                <a:cs typeface="Lato"/>
                <a:sym typeface="Lato"/>
              </a:rPr>
              <a:t>'</a:t>
            </a:r>
            <a:r>
              <a:rPr lang="en-US" sz="3000" b="1" dirty="0" err="1">
                <a:solidFill>
                  <a:srgbClr val="CB23A7"/>
                </a:solidFill>
                <a:latin typeface="+mn-ea"/>
                <a:cs typeface="Lato"/>
                <a:sym typeface="Lato"/>
              </a:rPr>
              <a:t>공감'과</a:t>
            </a:r>
            <a:r>
              <a:rPr lang="en-US" sz="3000" b="1" dirty="0">
                <a:solidFill>
                  <a:srgbClr val="CB23A7"/>
                </a:solidFill>
                <a:latin typeface="+mn-ea"/>
                <a:cs typeface="Lato"/>
                <a:sym typeface="Lato"/>
              </a:rPr>
              <a:t> '</a:t>
            </a:r>
            <a:r>
              <a:rPr lang="en-US" sz="3000" b="1" dirty="0" err="1">
                <a:solidFill>
                  <a:srgbClr val="CB23A7"/>
                </a:solidFill>
                <a:latin typeface="+mn-ea"/>
                <a:cs typeface="Lato"/>
                <a:sym typeface="Lato"/>
              </a:rPr>
              <a:t>소통'</a:t>
            </a:r>
            <a:r>
              <a:rPr lang="en-US" sz="2800" b="1" dirty="0" err="1">
                <a:solidFill>
                  <a:srgbClr val="334155"/>
                </a:solidFill>
                <a:latin typeface="+mn-ea"/>
                <a:cs typeface="Lato"/>
                <a:sym typeface="Lato"/>
              </a:rPr>
              <a:t>을</a:t>
            </a:r>
            <a:r>
              <a:rPr lang="en-US" sz="2800" b="1" dirty="0">
                <a:solidFill>
                  <a:srgbClr val="334155"/>
                </a:solidFill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+mn-ea"/>
                <a:cs typeface="Lato"/>
                <a:sym typeface="Lato"/>
              </a:rPr>
              <a:t>기반으로</a:t>
            </a:r>
            <a:r>
              <a:rPr lang="en-US" sz="2800" b="1" dirty="0">
                <a:solidFill>
                  <a:srgbClr val="334155"/>
                </a:solidFill>
                <a:latin typeface="+mn-ea"/>
                <a:cs typeface="Lato"/>
                <a:sym typeface="Lato"/>
              </a:rPr>
              <a:t> 한 </a:t>
            </a:r>
            <a:r>
              <a:rPr lang="en-US" sz="2800" b="1" dirty="0" err="1">
                <a:solidFill>
                  <a:srgbClr val="CB23A7"/>
                </a:solidFill>
                <a:latin typeface="+mn-ea"/>
                <a:cs typeface="Lato"/>
                <a:sym typeface="Lato"/>
              </a:rPr>
              <a:t>헬스</a:t>
            </a:r>
            <a:r>
              <a:rPr lang="en-US" sz="2800" b="1" dirty="0">
                <a:solidFill>
                  <a:srgbClr val="CB23A7"/>
                </a:solidFill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CB23A7"/>
                </a:solidFill>
                <a:latin typeface="+mn-ea"/>
                <a:cs typeface="Lato"/>
                <a:sym typeface="Lato"/>
              </a:rPr>
              <a:t>코칭은</a:t>
            </a:r>
            <a:r>
              <a:rPr lang="en-US" sz="2800" b="1" dirty="0">
                <a:solidFill>
                  <a:srgbClr val="CB23A7"/>
                </a:solidFill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기술이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대체할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 수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없는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영양사만의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독자적인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영역이자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경쟁</a:t>
            </a:r>
            <a:r>
              <a:rPr lang="ko-KR" alt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력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Lato"/>
                <a:sym typeface="Lato"/>
              </a:rPr>
              <a:t>.</a:t>
            </a:r>
            <a:endParaRPr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56" name="Google Shape;156;p18"/>
          <p:cNvSpPr txBox="1"/>
          <p:nvPr/>
        </p:nvSpPr>
        <p:spPr>
          <a:xfrm>
            <a:off x="1676400" y="1893322"/>
            <a:ext cx="9623324" cy="7617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495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대체</a:t>
            </a:r>
            <a:r>
              <a:rPr lang="en-US" sz="495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495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불가능한</a:t>
            </a:r>
            <a:r>
              <a:rPr lang="en-US" sz="495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495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가치</a:t>
            </a:r>
            <a:r>
              <a:rPr lang="en-US" sz="495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: </a:t>
            </a:r>
            <a:r>
              <a:rPr lang="en-US" sz="4950" b="1" dirty="0" err="1">
                <a:solidFill>
                  <a:srgbClr val="CB23A7"/>
                </a:solidFill>
                <a:latin typeface="+mn-ea"/>
                <a:cs typeface="Poppins"/>
                <a:sym typeface="Poppins"/>
              </a:rPr>
              <a:t>휴먼</a:t>
            </a:r>
            <a:r>
              <a:rPr lang="en-US" sz="4950" b="1" dirty="0">
                <a:solidFill>
                  <a:srgbClr val="CB23A7"/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4950" b="1" dirty="0" err="1">
                <a:solidFill>
                  <a:srgbClr val="CB23A7"/>
                </a:solidFill>
                <a:latin typeface="+mn-ea"/>
                <a:cs typeface="Poppins"/>
                <a:sym typeface="Poppins"/>
              </a:rPr>
              <a:t>터치</a:t>
            </a:r>
            <a:endParaRPr sz="2700" dirty="0">
              <a:solidFill>
                <a:srgbClr val="CB23A7"/>
              </a:solidFill>
              <a:latin typeface="+mn-ea"/>
            </a:endParaRPr>
          </a:p>
        </p:txBody>
      </p:sp>
      <p:sp>
        <p:nvSpPr>
          <p:cNvPr id="157" name="Google Shape;157;p18"/>
          <p:cNvSpPr/>
          <p:nvPr/>
        </p:nvSpPr>
        <p:spPr>
          <a:xfrm>
            <a:off x="1233335" y="1781942"/>
            <a:ext cx="114300" cy="928688"/>
          </a:xfrm>
          <a:prstGeom prst="rect">
            <a:avLst/>
          </a:prstGeom>
          <a:solidFill>
            <a:srgbClr val="006D77"/>
          </a:solidFill>
          <a:ln>
            <a:noFill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000" y="9182100"/>
            <a:ext cx="917108" cy="91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33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21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21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7250" y="6480273"/>
            <a:ext cx="16573500" cy="400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1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7250" y="2357438"/>
            <a:ext cx="7858125" cy="3694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1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572625" y="2357438"/>
            <a:ext cx="7858125" cy="3694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1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1538" y="6494561"/>
            <a:ext cx="16544925" cy="3971925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21"/>
          <p:cNvSpPr txBox="1"/>
          <p:nvPr/>
        </p:nvSpPr>
        <p:spPr>
          <a:xfrm>
            <a:off x="1428749" y="2791358"/>
            <a:ext cx="7050881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0" rIns="0" bIns="0" anchor="t" anchorCtr="0">
            <a:spAutoFit/>
          </a:bodyPr>
          <a:lstStyle/>
          <a:p>
            <a:r>
              <a:rPr lang="en-US" sz="3600" b="1" dirty="0" err="1">
                <a:solidFill>
                  <a:srgbClr val="E29578"/>
                </a:solidFill>
                <a:latin typeface="Poppins"/>
                <a:ea typeface="Poppins"/>
                <a:cs typeface="Poppins"/>
                <a:sym typeface="Poppins"/>
              </a:rPr>
              <a:t>조리</a:t>
            </a:r>
            <a:r>
              <a:rPr lang="en-US" sz="3600" b="1" dirty="0">
                <a:solidFill>
                  <a:srgbClr val="E29578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3600" b="1" dirty="0" err="1">
                <a:solidFill>
                  <a:srgbClr val="E29578"/>
                </a:solidFill>
                <a:latin typeface="Poppins"/>
                <a:ea typeface="Poppins"/>
                <a:cs typeface="Poppins"/>
                <a:sym typeface="Poppins"/>
              </a:rPr>
              <a:t>과학</a:t>
            </a:r>
            <a:r>
              <a:rPr lang="en-US" sz="3600" b="1" dirty="0">
                <a:solidFill>
                  <a:srgbClr val="E29578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ko-KR" altLang="en-US" sz="3600" b="1" dirty="0">
                <a:solidFill>
                  <a:srgbClr val="E29578"/>
                </a:solidFill>
                <a:latin typeface="Poppins"/>
                <a:ea typeface="Poppins"/>
                <a:cs typeface="Poppins"/>
                <a:sym typeface="Poppins"/>
              </a:rPr>
              <a:t>및 다양한  </a:t>
            </a:r>
            <a:r>
              <a:rPr lang="ko-KR" altLang="en-US" sz="3600" b="1" dirty="0" err="1">
                <a:solidFill>
                  <a:srgbClr val="E29578"/>
                </a:solidFill>
                <a:latin typeface="Poppins"/>
                <a:ea typeface="Poppins"/>
                <a:cs typeface="Poppins"/>
                <a:sym typeface="Poppins"/>
              </a:rPr>
              <a:t>조리원리</a:t>
            </a:r>
            <a:endParaRPr sz="3600" dirty="0"/>
          </a:p>
        </p:txBody>
      </p:sp>
      <p:sp>
        <p:nvSpPr>
          <p:cNvPr id="188" name="Google Shape;188;p21"/>
          <p:cNvSpPr txBox="1"/>
          <p:nvPr/>
        </p:nvSpPr>
        <p:spPr>
          <a:xfrm>
            <a:off x="1428749" y="3657600"/>
            <a:ext cx="7050881" cy="2068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60000"/>
              </a:lnSpc>
            </a:pP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식재료에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ko-KR" alt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어떤  요소를 더할 때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일어나는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ko-KR" alt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변화와  새로운 맛의 결과물 및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최상의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질감을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내는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과학적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원리를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이해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ko-KR" alt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필요</a:t>
            </a:r>
            <a:r>
              <a:rPr lang="en-US" sz="27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sz="2400" dirty="0"/>
          </a:p>
        </p:txBody>
      </p:sp>
      <p:sp>
        <p:nvSpPr>
          <p:cNvPr id="189" name="Google Shape;189;p21"/>
          <p:cNvSpPr txBox="1"/>
          <p:nvPr/>
        </p:nvSpPr>
        <p:spPr>
          <a:xfrm>
            <a:off x="10144123" y="2687741"/>
            <a:ext cx="7050881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0" rIns="0" bIns="0" anchor="t" anchorCtr="0">
            <a:spAutoFit/>
          </a:bodyPr>
          <a:lstStyle/>
          <a:p>
            <a:r>
              <a:rPr lang="en-US" sz="3600" b="1" dirty="0" err="1">
                <a:solidFill>
                  <a:srgbClr val="E29578"/>
                </a:solidFill>
                <a:latin typeface="Poppins"/>
                <a:ea typeface="Poppins"/>
                <a:cs typeface="Poppins"/>
                <a:sym typeface="Poppins"/>
              </a:rPr>
              <a:t>미식의</a:t>
            </a:r>
            <a:r>
              <a:rPr lang="en-US" sz="3600" b="1" dirty="0">
                <a:solidFill>
                  <a:srgbClr val="E29578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3600" b="1" dirty="0" err="1">
                <a:solidFill>
                  <a:srgbClr val="E29578"/>
                </a:solidFill>
                <a:latin typeface="Poppins"/>
                <a:ea typeface="Poppins"/>
                <a:cs typeface="Poppins"/>
                <a:sym typeface="Poppins"/>
              </a:rPr>
              <a:t>완성</a:t>
            </a:r>
            <a:endParaRPr sz="3600" dirty="0"/>
          </a:p>
        </p:txBody>
      </p:sp>
      <p:sp>
        <p:nvSpPr>
          <p:cNvPr id="190" name="Google Shape;190;p21"/>
          <p:cNvSpPr txBox="1"/>
          <p:nvPr/>
        </p:nvSpPr>
        <p:spPr>
          <a:xfrm>
            <a:off x="10144124" y="3545877"/>
            <a:ext cx="7050881" cy="2068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60000"/>
              </a:lnSpc>
            </a:pP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아무리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건강한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식단이라도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'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맛'이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없다면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지속될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수 없</a:t>
            </a:r>
            <a:r>
              <a:rPr lang="ko-KR" alt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음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.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영양학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지식에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조리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기술이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반드시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결합되어야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하는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이유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sz="2800" b="1" dirty="0"/>
          </a:p>
        </p:txBody>
      </p:sp>
      <p:pic>
        <p:nvPicPr>
          <p:cNvPr id="191" name="Google Shape;191;p21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28750" y="3000375"/>
            <a:ext cx="228600" cy="267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1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flipH="1">
            <a:off x="16734808" y="2098545"/>
            <a:ext cx="460196" cy="330303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1"/>
          <p:cNvSpPr txBox="1"/>
          <p:nvPr/>
        </p:nvSpPr>
        <p:spPr>
          <a:xfrm>
            <a:off x="1143001" y="857251"/>
            <a:ext cx="17102138" cy="7617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495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Culinary </a:t>
            </a:r>
            <a:r>
              <a:rPr lang="en-US" sz="495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Nutrition의</a:t>
            </a:r>
            <a:r>
              <a:rPr lang="en-US" sz="495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495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부상</a:t>
            </a:r>
            <a:endParaRPr sz="2700" b="1" dirty="0">
              <a:latin typeface="+mn-ea"/>
            </a:endParaRPr>
          </a:p>
        </p:txBody>
      </p:sp>
      <p:sp>
        <p:nvSpPr>
          <p:cNvPr id="194" name="Google Shape;194;p21"/>
          <p:cNvSpPr/>
          <p:nvPr/>
        </p:nvSpPr>
        <p:spPr>
          <a:xfrm>
            <a:off x="857250" y="857251"/>
            <a:ext cx="114300" cy="928688"/>
          </a:xfrm>
          <a:prstGeom prst="rect">
            <a:avLst/>
          </a:prstGeom>
          <a:solidFill>
            <a:srgbClr val="006D77"/>
          </a:solidFill>
          <a:ln>
            <a:noFill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28108" y="9258301"/>
            <a:ext cx="867948" cy="867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2964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22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22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7251" y="2583359"/>
            <a:ext cx="8072438" cy="428625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22"/>
          <p:cNvSpPr txBox="1"/>
          <p:nvPr/>
        </p:nvSpPr>
        <p:spPr>
          <a:xfrm>
            <a:off x="655439" y="7155359"/>
            <a:ext cx="8476059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/>
            <a:r>
              <a:rPr lang="en-US" sz="320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신시장</a:t>
            </a:r>
            <a:r>
              <a:rPr lang="en-US" sz="320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320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개척</a:t>
            </a:r>
            <a:endParaRPr sz="3200" b="1" dirty="0">
              <a:latin typeface="+mn-ea"/>
            </a:endParaRPr>
          </a:p>
        </p:txBody>
      </p:sp>
      <p:sp>
        <p:nvSpPr>
          <p:cNvPr id="202" name="Google Shape;202;p22"/>
          <p:cNvSpPr txBox="1"/>
          <p:nvPr/>
        </p:nvSpPr>
        <p:spPr>
          <a:xfrm>
            <a:off x="857251" y="7884022"/>
            <a:ext cx="8072438" cy="1428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60000"/>
              </a:lnSpc>
            </a:pP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대체육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스타트업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, HMR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제조사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ko-KR" altLang="en-US" sz="2800" b="1" dirty="0">
                <a:solidFill>
                  <a:schemeClr val="tx2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식품회사 </a:t>
            </a:r>
            <a:r>
              <a:rPr lang="en-US" altLang="ko-KR" sz="2800" b="1" dirty="0">
                <a:solidFill>
                  <a:schemeClr val="tx2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R&amp;D</a:t>
            </a:r>
            <a:r>
              <a:rPr lang="ko-KR" altLang="en-US" sz="2800" b="1" dirty="0">
                <a:solidFill>
                  <a:schemeClr val="tx2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등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에서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900" b="1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'</a:t>
            </a:r>
            <a:r>
              <a:rPr lang="en-US" sz="29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조리를</a:t>
            </a:r>
            <a:r>
              <a:rPr lang="en-US" sz="2900" b="1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9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아는</a:t>
            </a:r>
            <a:r>
              <a:rPr lang="en-US" sz="2900" b="1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9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영양사</a:t>
            </a:r>
            <a:r>
              <a:rPr lang="en-US" sz="2900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'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를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0순위로 채용</a:t>
            </a:r>
            <a:r>
              <a:rPr lang="en-US" sz="2475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sz="2700" dirty="0"/>
          </a:p>
        </p:txBody>
      </p:sp>
      <p:pic>
        <p:nvPicPr>
          <p:cNvPr id="203" name="Google Shape;203;p22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358313" y="2583359"/>
            <a:ext cx="8072438" cy="4286250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22"/>
          <p:cNvSpPr txBox="1"/>
          <p:nvPr/>
        </p:nvSpPr>
        <p:spPr>
          <a:xfrm>
            <a:off x="9139604" y="7155359"/>
            <a:ext cx="8476059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/>
            <a:r>
              <a:rPr lang="en-US" sz="320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푸드</a:t>
            </a:r>
            <a:r>
              <a:rPr lang="en-US" sz="320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320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디렉터</a:t>
            </a:r>
            <a:endParaRPr sz="3200" b="1" dirty="0">
              <a:latin typeface="+mn-ea"/>
            </a:endParaRPr>
          </a:p>
        </p:txBody>
      </p:sp>
      <p:sp>
        <p:nvSpPr>
          <p:cNvPr id="205" name="Google Shape;205;p22"/>
          <p:cNvSpPr txBox="1"/>
          <p:nvPr/>
        </p:nvSpPr>
        <p:spPr>
          <a:xfrm>
            <a:off x="9595323" y="7884022"/>
            <a:ext cx="8072438" cy="1378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60000"/>
              </a:lnSpc>
            </a:pP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레시피를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표준화하고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대량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생산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시스템에서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맛과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endParaRPr lang="en-US" sz="2800" b="1" dirty="0" smtClean="0">
              <a:solidFill>
                <a:schemeClr val="accent6">
                  <a:lumMod val="75000"/>
                </a:schemeClr>
              </a:solidFill>
              <a:latin typeface="Lato"/>
              <a:ea typeface="Lato"/>
              <a:cs typeface="Lato"/>
              <a:sym typeface="Lato"/>
            </a:endParaRPr>
          </a:p>
          <a:p>
            <a:pPr algn="ctr">
              <a:lnSpc>
                <a:spcPct val="160000"/>
              </a:lnSpc>
            </a:pPr>
            <a:r>
              <a:rPr lang="en-US" sz="2800" b="1" dirty="0" err="1" smtClean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영양의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밸런스를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잡는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핵심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인재</a:t>
            </a:r>
            <a:r>
              <a:rPr lang="en-US" sz="2475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sz="2700" dirty="0"/>
          </a:p>
        </p:txBody>
      </p:sp>
      <p:pic>
        <p:nvPicPr>
          <p:cNvPr id="206" name="Google Shape;206;p22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1538" y="2597646"/>
            <a:ext cx="8043863" cy="4257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22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2587288" y="4012109"/>
            <a:ext cx="1614488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22"/>
          <p:cNvSpPr txBox="1"/>
          <p:nvPr/>
        </p:nvSpPr>
        <p:spPr>
          <a:xfrm>
            <a:off x="1180909" y="1006116"/>
            <a:ext cx="10787408" cy="7617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495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푸드테크와</a:t>
            </a:r>
            <a:r>
              <a:rPr lang="en-US" sz="495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 K-Food R&amp;D </a:t>
            </a:r>
            <a:r>
              <a:rPr lang="en-US" sz="495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전문가</a:t>
            </a:r>
            <a:endParaRPr sz="2700" dirty="0">
              <a:latin typeface="+mn-ea"/>
            </a:endParaRPr>
          </a:p>
        </p:txBody>
      </p:sp>
      <p:sp>
        <p:nvSpPr>
          <p:cNvPr id="209" name="Google Shape;209;p22"/>
          <p:cNvSpPr/>
          <p:nvPr/>
        </p:nvSpPr>
        <p:spPr>
          <a:xfrm>
            <a:off x="857250" y="857251"/>
            <a:ext cx="114300" cy="928688"/>
          </a:xfrm>
          <a:prstGeom prst="rect">
            <a:avLst/>
          </a:prstGeom>
          <a:solidFill>
            <a:srgbClr val="006D77"/>
          </a:solidFill>
          <a:ln>
            <a:noFill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972197" y="9040527"/>
            <a:ext cx="917108" cy="91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182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2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66975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23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37794" y="5399963"/>
            <a:ext cx="16146699" cy="2843495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3"/>
          <p:cNvSpPr txBox="1"/>
          <p:nvPr/>
        </p:nvSpPr>
        <p:spPr>
          <a:xfrm>
            <a:off x="2142659" y="2417157"/>
            <a:ext cx="15511161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60000"/>
              </a:lnSpc>
            </a:pP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이론을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넘어선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경험</a:t>
            </a:r>
            <a:r>
              <a:rPr lang="en-US" sz="30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:</a:t>
            </a:r>
            <a:r>
              <a:rPr lang="en-US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책상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앞의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 smtClean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지식에</a:t>
            </a:r>
            <a:r>
              <a:rPr lang="en-US" sz="2800" b="1" dirty="0" smtClean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ko-KR" altLang="en-US" sz="2800" b="1" dirty="0" smtClean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더하여</a:t>
            </a:r>
            <a:r>
              <a:rPr lang="en-US" sz="2800" b="1" dirty="0" smtClean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직접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요리하고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식재료를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만져</a:t>
            </a:r>
            <a:r>
              <a:rPr lang="ko-KR" alt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보기</a:t>
            </a:r>
            <a:r>
              <a:rPr lang="en-US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sz="2700" dirty="0"/>
          </a:p>
        </p:txBody>
      </p:sp>
      <p:sp>
        <p:nvSpPr>
          <p:cNvPr id="218" name="Google Shape;218;p23"/>
          <p:cNvSpPr txBox="1"/>
          <p:nvPr/>
        </p:nvSpPr>
        <p:spPr>
          <a:xfrm>
            <a:off x="2117022" y="3293720"/>
            <a:ext cx="15273804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60000"/>
              </a:lnSpc>
            </a:pP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다양한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문화의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수용</a:t>
            </a:r>
            <a:r>
              <a:rPr lang="en-US" sz="30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:</a:t>
            </a:r>
            <a:r>
              <a:rPr lang="en-US" sz="3000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여러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국가의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식문화를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경험하며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넓은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시야를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가진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글로벌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전문가로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성장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sz="2400" b="1" dirty="0"/>
          </a:p>
        </p:txBody>
      </p:sp>
      <p:sp>
        <p:nvSpPr>
          <p:cNvPr id="219" name="Google Shape;219;p23"/>
          <p:cNvSpPr txBox="1"/>
          <p:nvPr/>
        </p:nvSpPr>
        <p:spPr>
          <a:xfrm>
            <a:off x="2142658" y="4050109"/>
            <a:ext cx="15288092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60000"/>
              </a:lnSpc>
            </a:pP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기술과의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3000" b="1" dirty="0" err="1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협력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:</a:t>
            </a:r>
            <a:r>
              <a:rPr lang="en-US" sz="3000" dirty="0">
                <a:solidFill>
                  <a:schemeClr val="accent6">
                    <a:lumMod val="75000"/>
                  </a:schemeClr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AI와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데이터를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두려워하지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말고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이를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도구로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활용하는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창의적인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2800" b="1" dirty="0" err="1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인재</a:t>
            </a:r>
            <a:r>
              <a:rPr 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되</a:t>
            </a:r>
            <a:r>
              <a:rPr lang="ko-KR" altLang="en-US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기</a:t>
            </a:r>
            <a:r>
              <a:rPr lang="en-US" altLang="ko-KR" sz="2800" b="1" dirty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sz="2700" b="1" dirty="0"/>
          </a:p>
        </p:txBody>
      </p:sp>
      <p:pic>
        <p:nvPicPr>
          <p:cNvPr id="220" name="Google Shape;220;p23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45816" y="2564419"/>
            <a:ext cx="457200" cy="414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23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74391" y="3369227"/>
            <a:ext cx="400050" cy="414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23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568037" y="4240858"/>
            <a:ext cx="400050" cy="414338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23"/>
          <p:cNvSpPr txBox="1"/>
          <p:nvPr/>
        </p:nvSpPr>
        <p:spPr>
          <a:xfrm>
            <a:off x="1143000" y="1004999"/>
            <a:ext cx="14096999" cy="7617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ko-KR" altLang="en-US" sz="495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미래의 </a:t>
            </a:r>
            <a:r>
              <a:rPr lang="en-US" sz="495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글로벌</a:t>
            </a:r>
            <a:r>
              <a:rPr lang="en-US" sz="495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495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영양</a:t>
            </a:r>
            <a:r>
              <a:rPr lang="en-US" sz="495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 </a:t>
            </a:r>
            <a:r>
              <a:rPr lang="en-US" sz="4950" b="1" dirty="0" err="1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전문가</a:t>
            </a:r>
            <a:r>
              <a:rPr lang="ko-KR" altLang="en-US" sz="495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가 되기 위해</a:t>
            </a:r>
            <a:r>
              <a:rPr lang="en-US" altLang="ko-KR" sz="4950" b="1" dirty="0">
                <a:solidFill>
                  <a:srgbClr val="006D77"/>
                </a:solidFill>
                <a:latin typeface="+mn-ea"/>
                <a:cs typeface="Poppins"/>
                <a:sym typeface="Poppins"/>
              </a:rPr>
              <a:t>~</a:t>
            </a:r>
            <a:endParaRPr sz="2700" dirty="0">
              <a:latin typeface="+mn-ea"/>
            </a:endParaRPr>
          </a:p>
        </p:txBody>
      </p:sp>
      <p:sp>
        <p:nvSpPr>
          <p:cNvPr id="224" name="Google Shape;224;p23"/>
          <p:cNvSpPr/>
          <p:nvPr/>
        </p:nvSpPr>
        <p:spPr>
          <a:xfrm>
            <a:off x="854007" y="921528"/>
            <a:ext cx="114300" cy="928688"/>
          </a:xfrm>
          <a:prstGeom prst="rect">
            <a:avLst/>
          </a:prstGeom>
          <a:solidFill>
            <a:srgbClr val="006D77"/>
          </a:solidFill>
          <a:ln>
            <a:noFill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28599" y="8255159"/>
            <a:ext cx="15925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32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3200" dirty="0">
                <a:solidFill>
                  <a:schemeClr val="tx2">
                    <a:lumMod val="75000"/>
                  </a:schemeClr>
                </a:solidFill>
              </a:rPr>
              <a:t>                </a:t>
            </a:r>
            <a:r>
              <a:rPr lang="ko-KR" altLang="en-US" sz="3200" dirty="0">
                <a:solidFill>
                  <a:schemeClr val="accent6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이런 미래를 충분히 준비하는 곳</a:t>
            </a:r>
            <a:r>
              <a:rPr lang="en-US" altLang="ko-KR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,</a:t>
            </a:r>
            <a:r>
              <a:rPr lang="ko-KR" alt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 </a:t>
            </a:r>
            <a:r>
              <a:rPr lang="ko-KR" altLang="en-US" sz="3200" dirty="0">
                <a:solidFill>
                  <a:schemeClr val="tx2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우송대학교 </a:t>
            </a:r>
            <a:r>
              <a:rPr lang="ko-KR" altLang="en-US" sz="3200" dirty="0" err="1">
                <a:solidFill>
                  <a:schemeClr val="tx2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외식조리영양학과</a:t>
            </a:r>
            <a:r>
              <a:rPr lang="ko-KR" altLang="en-US" sz="3200" dirty="0" err="1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입니다</a:t>
            </a:r>
            <a:r>
              <a:rPr lang="en-US" altLang="ko-KR" sz="3200" dirty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ko-KR" altLang="en-US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160489" y="9105900"/>
            <a:ext cx="986662" cy="98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057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134600" y="1562100"/>
            <a:ext cx="6426203" cy="7886700"/>
            <a:chOff x="0" y="0"/>
            <a:chExt cx="9787471" cy="118872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787509" cy="11887200"/>
            </a:xfrm>
            <a:custGeom>
              <a:avLst/>
              <a:gdLst/>
              <a:ahLst/>
              <a:cxnLst/>
              <a:rect l="l" t="t" r="r" b="b"/>
              <a:pathLst>
                <a:path w="9787509" h="11887200">
                  <a:moveTo>
                    <a:pt x="0" y="0"/>
                  </a:moveTo>
                  <a:lnTo>
                    <a:pt x="9787509" y="0"/>
                  </a:lnTo>
                  <a:lnTo>
                    <a:pt x="9787509" y="11887200"/>
                  </a:lnTo>
                  <a:lnTo>
                    <a:pt x="0" y="11887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1" r="-21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016003" y="3806828"/>
            <a:ext cx="8661397" cy="48936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b="1" dirty="0">
                <a:solidFill>
                  <a:srgbClr val="006600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단순한 요리를 넘어</a:t>
            </a:r>
            <a:r>
              <a:rPr lang="en-US" altLang="ko-KR" sz="3200" b="1" dirty="0">
                <a:solidFill>
                  <a:srgbClr val="006600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3200" b="1" dirty="0">
                <a:solidFill>
                  <a:srgbClr val="006600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생명을 살리는 영양 조리로</a:t>
            </a:r>
            <a:r>
              <a:rPr lang="en-US" altLang="ko-KR" sz="3200" b="1" dirty="0">
                <a:solidFill>
                  <a:srgbClr val="006600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!!</a:t>
            </a:r>
          </a:p>
          <a:p>
            <a:pPr>
              <a:lnSpc>
                <a:spcPts val="2788"/>
              </a:lnSpc>
            </a:pPr>
            <a:endParaRPr lang="ko-KR" altLang="en-US" sz="28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>
              <a:lnSpc>
                <a:spcPts val="2788"/>
              </a:lnSpc>
            </a:pPr>
            <a:r>
              <a:rPr lang="ko-KR" altLang="en-US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외식조리영양학과는 영양학의 과학적 이론과 외식 조리의 실무 역량을 결합한 융합 학과입니다</a:t>
            </a:r>
            <a:r>
              <a:rPr lang="en-US" altLang="ko-KR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.</a:t>
            </a:r>
          </a:p>
          <a:p>
            <a:pPr>
              <a:lnSpc>
                <a:spcPts val="2788"/>
              </a:lnSpc>
            </a:pPr>
            <a:endParaRPr lang="en-US" altLang="ko-KR" sz="2800" dirty="0">
              <a:latin typeface="경기천년제목 Light" panose="02020403020101020101" pitchFamily="18" charset="-127"/>
              <a:ea typeface="경기천년제목 Light" panose="02020403020101020101" pitchFamily="18" charset="-127"/>
              <a:cs typeface="Source Han Sans KR"/>
              <a:sym typeface="Source Han Sans KR"/>
            </a:endParaRPr>
          </a:p>
          <a:p>
            <a:pPr>
              <a:lnSpc>
                <a:spcPts val="2788"/>
              </a:lnSpc>
            </a:pPr>
            <a:r>
              <a:rPr lang="ko-KR" altLang="en-US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영양사 면허증 취득을 위한 전문 지식은 물론</a:t>
            </a:r>
            <a:r>
              <a:rPr lang="en-US" altLang="ko-KR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, </a:t>
            </a:r>
          </a:p>
          <a:p>
            <a:pPr>
              <a:lnSpc>
                <a:spcPts val="2788"/>
              </a:lnSpc>
            </a:pPr>
            <a:r>
              <a:rPr lang="ko-KR" altLang="en-US" sz="2800" dirty="0" err="1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셰프</a:t>
            </a:r>
            <a:r>
              <a:rPr lang="ko-KR" altLang="en-US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 수준의 조리 기술을 함께 습득하여 </a:t>
            </a:r>
            <a:endParaRPr lang="en-US" altLang="ko-KR" sz="2800" dirty="0">
              <a:latin typeface="경기천년제목 Light" panose="02020403020101020101" pitchFamily="18" charset="-127"/>
              <a:ea typeface="경기천년제목 Light" panose="02020403020101020101" pitchFamily="18" charset="-127"/>
              <a:cs typeface="Source Han Sans KR"/>
              <a:sym typeface="Source Han Sans KR"/>
            </a:endParaRPr>
          </a:p>
          <a:p>
            <a:pPr>
              <a:lnSpc>
                <a:spcPts val="2788"/>
              </a:lnSpc>
            </a:pPr>
            <a:r>
              <a:rPr lang="en-US" altLang="ko-KR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'</a:t>
            </a:r>
            <a:r>
              <a:rPr lang="ko-KR" altLang="en-US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영양을 이해하는 요리사</a:t>
            </a:r>
            <a:r>
              <a:rPr lang="en-US" altLang="ko-KR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'</a:t>
            </a:r>
            <a:r>
              <a:rPr lang="ko-KR" altLang="en-US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이자 </a:t>
            </a:r>
            <a:r>
              <a:rPr lang="en-US" altLang="ko-KR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'</a:t>
            </a:r>
            <a:r>
              <a:rPr lang="ko-KR" altLang="en-US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맛을 아는 영양사</a:t>
            </a:r>
            <a:r>
              <a:rPr lang="en-US" altLang="ko-KR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'</a:t>
            </a:r>
            <a:r>
              <a:rPr lang="ko-KR" altLang="en-US" sz="2800" dirty="0"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Source Han Sans KR"/>
                <a:sym typeface="Source Han Sans KR"/>
              </a:rPr>
              <a:t>로 성장합니다</a:t>
            </a:r>
            <a:r>
              <a:rPr lang="en-US" altLang="ko-KR" sz="2800" dirty="0">
                <a:latin typeface="HY견명조" panose="02030600000101010101" pitchFamily="18" charset="-127"/>
                <a:ea typeface="HY견명조" panose="02030600000101010101" pitchFamily="18" charset="-127"/>
                <a:cs typeface="Source Han Sans KR"/>
                <a:sym typeface="Source Han Sans KR"/>
              </a:rPr>
              <a:t>.</a:t>
            </a:r>
          </a:p>
          <a:p>
            <a:pPr>
              <a:lnSpc>
                <a:spcPts val="2788"/>
              </a:lnSpc>
            </a:pPr>
            <a:endParaRPr lang="en-US" altLang="ko-KR" sz="28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>
              <a:lnSpc>
                <a:spcPts val="2788"/>
              </a:lnSpc>
            </a:pPr>
            <a:r>
              <a:rPr lang="en-US" altLang="ko-KR" sz="2800" dirty="0">
                <a:solidFill>
                  <a:schemeClr val="accent6">
                    <a:lumMod val="50000"/>
                  </a:schemeClr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"</a:t>
            </a:r>
            <a:r>
              <a:rPr lang="ko-KR" altLang="en-US" sz="3000" b="1" dirty="0">
                <a:solidFill>
                  <a:schemeClr val="accent6">
                    <a:lumMod val="50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Source Han Sans KR"/>
                <a:sym typeface="Source Han Sans KR"/>
              </a:rPr>
              <a:t>영양사 면허 </a:t>
            </a:r>
            <a:r>
              <a:rPr lang="en-US" altLang="ko-KR" sz="3000" b="1" dirty="0">
                <a:solidFill>
                  <a:schemeClr val="accent6">
                    <a:lumMod val="50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Source Han Sans KR"/>
                <a:sym typeface="Source Han Sans KR"/>
              </a:rPr>
              <a:t>+ </a:t>
            </a:r>
            <a:r>
              <a:rPr lang="ko-KR" altLang="en-US" sz="3000" b="1" dirty="0">
                <a:solidFill>
                  <a:schemeClr val="accent6">
                    <a:lumMod val="50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Source Han Sans KR"/>
                <a:sym typeface="Source Han Sans KR"/>
              </a:rPr>
              <a:t>조리 실무 </a:t>
            </a:r>
            <a:r>
              <a:rPr lang="en-US" altLang="ko-KR" sz="3000" b="1" dirty="0">
                <a:solidFill>
                  <a:schemeClr val="accent6">
                    <a:lumMod val="50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Source Han Sans KR"/>
                <a:sym typeface="Source Han Sans KR"/>
              </a:rPr>
              <a:t>= </a:t>
            </a:r>
            <a:r>
              <a:rPr lang="ko-KR" altLang="en-US" sz="3000" b="1" dirty="0">
                <a:solidFill>
                  <a:schemeClr val="accent6">
                    <a:lumMod val="50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Source Han Sans KR"/>
                <a:sym typeface="Source Han Sans KR"/>
              </a:rPr>
              <a:t>대체 불가능한 경쟁력</a:t>
            </a:r>
            <a:r>
              <a:rPr lang="en-US" altLang="ko-KR" sz="2800" dirty="0">
                <a:solidFill>
                  <a:schemeClr val="accent6">
                    <a:lumMod val="50000"/>
                  </a:schemeClr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"</a:t>
            </a:r>
            <a:endParaRPr lang="en-US" sz="2800" dirty="0">
              <a:solidFill>
                <a:schemeClr val="accent6">
                  <a:lumMod val="50000"/>
                </a:schemeClr>
              </a:solidFill>
              <a:latin typeface="Source Han Sans KR"/>
              <a:ea typeface="Source Han Sans KR"/>
              <a:cs typeface="Source Han Sans KR"/>
              <a:sym typeface="Source Han Sans KR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1028700" y="754825"/>
            <a:ext cx="2024217" cy="547749"/>
            <a:chOff x="0" y="0"/>
            <a:chExt cx="533127" cy="14426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33127" cy="144263"/>
            </a:xfrm>
            <a:custGeom>
              <a:avLst/>
              <a:gdLst/>
              <a:ahLst/>
              <a:cxnLst/>
              <a:rect l="l" t="t" r="r" b="b"/>
              <a:pathLst>
                <a:path w="533127" h="144263">
                  <a:moveTo>
                    <a:pt x="72132" y="0"/>
                  </a:moveTo>
                  <a:lnTo>
                    <a:pt x="460996" y="0"/>
                  </a:lnTo>
                  <a:cubicBezTo>
                    <a:pt x="480126" y="0"/>
                    <a:pt x="498473" y="7600"/>
                    <a:pt x="512000" y="21127"/>
                  </a:cubicBezTo>
                  <a:cubicBezTo>
                    <a:pt x="525528" y="34654"/>
                    <a:pt x="533127" y="53001"/>
                    <a:pt x="533127" y="72132"/>
                  </a:cubicBezTo>
                  <a:lnTo>
                    <a:pt x="533127" y="72132"/>
                  </a:lnTo>
                  <a:cubicBezTo>
                    <a:pt x="533127" y="91262"/>
                    <a:pt x="525528" y="109609"/>
                    <a:pt x="512000" y="123136"/>
                  </a:cubicBezTo>
                  <a:cubicBezTo>
                    <a:pt x="498473" y="136664"/>
                    <a:pt x="480126" y="144263"/>
                    <a:pt x="460996" y="144263"/>
                  </a:cubicBezTo>
                  <a:lnTo>
                    <a:pt x="72132" y="144263"/>
                  </a:lnTo>
                  <a:cubicBezTo>
                    <a:pt x="53001" y="144263"/>
                    <a:pt x="34654" y="136664"/>
                    <a:pt x="21127" y="123136"/>
                  </a:cubicBezTo>
                  <a:cubicBezTo>
                    <a:pt x="7600" y="109609"/>
                    <a:pt x="0" y="91262"/>
                    <a:pt x="0" y="72132"/>
                  </a:cubicBezTo>
                  <a:lnTo>
                    <a:pt x="0" y="72132"/>
                  </a:lnTo>
                  <a:cubicBezTo>
                    <a:pt x="0" y="53001"/>
                    <a:pt x="7600" y="34654"/>
                    <a:pt x="21127" y="21127"/>
                  </a:cubicBezTo>
                  <a:cubicBezTo>
                    <a:pt x="34654" y="7600"/>
                    <a:pt x="53001" y="0"/>
                    <a:pt x="72132" y="0"/>
                  </a:cubicBezTo>
                  <a:close/>
                </a:path>
              </a:pathLst>
            </a:custGeom>
            <a:solidFill>
              <a:srgbClr val="374375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276225"/>
              <a:ext cx="533127" cy="4204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00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441716" y="649337"/>
            <a:ext cx="1198185" cy="5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25"/>
              </a:lnSpc>
            </a:pPr>
            <a:r>
              <a:rPr lang="en-US" sz="2229" b="1" dirty="0" err="1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학과</a:t>
            </a:r>
            <a:r>
              <a:rPr lang="en-US" sz="2229" b="1" dirty="0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 </a:t>
            </a:r>
            <a:r>
              <a:rPr lang="en-US" sz="2229" b="1" dirty="0" err="1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소개</a:t>
            </a:r>
            <a:endParaRPr lang="en-US" sz="2229" b="1" dirty="0">
              <a:solidFill>
                <a:srgbClr val="FFFCF5"/>
              </a:solidFill>
              <a:latin typeface="Source Han Sans KR Bold"/>
              <a:ea typeface="Source Han Sans KR Bold"/>
              <a:cs typeface="Source Han Sans KR Bold"/>
              <a:sym typeface="Source Han Sans KR Bold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38200" y="2552700"/>
            <a:ext cx="79480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dirty="0">
                <a:solidFill>
                  <a:schemeClr val="accent6">
                    <a:lumMod val="75000"/>
                  </a:schemeClr>
                </a:solidFill>
                <a:latin typeface="함초롬돋움 확장" panose="02030504000101010101" pitchFamily="18" charset="-127"/>
              </a:rPr>
              <a:t>영양과 조리의 완벽한 하모니</a:t>
            </a:r>
            <a:r>
              <a:rPr lang="en-US" altLang="ko-KR" sz="4400" b="1" dirty="0">
                <a:solidFill>
                  <a:schemeClr val="accent6">
                    <a:lumMod val="75000"/>
                  </a:schemeClr>
                </a:solidFill>
                <a:latin typeface="함초롬돋움 확장" panose="02030504000101010101" pitchFamily="18" charset="-127"/>
              </a:rPr>
              <a:t>~</a:t>
            </a:r>
            <a:endParaRPr lang="ko-KR" altLang="en-US" sz="4400" b="1" i="0" dirty="0">
              <a:solidFill>
                <a:schemeClr val="accent6">
                  <a:lumMod val="75000"/>
                </a:schemeClr>
              </a:solidFill>
              <a:effectLst/>
              <a:latin typeface="함초롬돋움 확장" panose="02030504000101010101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60489" y="9186038"/>
            <a:ext cx="986662" cy="98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6178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83637" y="6338790"/>
            <a:ext cx="4477223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dirty="0">
                <a:solidFill>
                  <a:srgbClr val="1A1A1A"/>
                </a:solidFill>
                <a:latin typeface="함초롬돋움 확장" panose="02030504000101010101" pitchFamily="18" charset="-127"/>
              </a:rPr>
              <a:t/>
            </a:r>
            <a:br>
              <a:rPr lang="ko-KR" altLang="en-US" dirty="0">
                <a:solidFill>
                  <a:srgbClr val="1A1A1A"/>
                </a:solidFill>
                <a:latin typeface="함초롬돋움 확장" panose="02030504000101010101" pitchFamily="18" charset="-127"/>
              </a:rPr>
            </a:br>
            <a:r>
              <a:rPr lang="ko-KR" altLang="en-US" sz="2400" dirty="0">
                <a:solidFill>
                  <a:srgbClr val="1A1A1A"/>
                </a:solidFill>
                <a:latin typeface="함초롬돋움 확장" panose="02030504000101010101" pitchFamily="18" charset="-127"/>
              </a:rPr>
              <a:t>식품 영양 전문가</a:t>
            </a:r>
          </a:p>
          <a:p>
            <a:pPr algn="ctr"/>
            <a:r>
              <a:rPr lang="ko-KR" altLang="en-US" sz="2400" dirty="0">
                <a:solidFill>
                  <a:srgbClr val="4A4A4A"/>
                </a:solidFill>
                <a:latin typeface="굴림체" panose="020B0609000101010101" pitchFamily="49" charset="-127"/>
              </a:rPr>
              <a:t>영양학</a:t>
            </a:r>
            <a:r>
              <a:rPr lang="en-US" altLang="ko-KR" sz="2400" dirty="0">
                <a:solidFill>
                  <a:srgbClr val="4A4A4A"/>
                </a:solidFill>
                <a:latin typeface="굴림체" panose="020B0609000101010101" pitchFamily="49" charset="-127"/>
              </a:rPr>
              <a:t>, </a:t>
            </a:r>
            <a:r>
              <a:rPr lang="ko-KR" altLang="en-US" sz="2400" dirty="0">
                <a:solidFill>
                  <a:srgbClr val="4A4A4A"/>
                </a:solidFill>
                <a:latin typeface="굴림체" panose="020B0609000101010101" pitchFamily="49" charset="-127"/>
              </a:rPr>
              <a:t>생화학 등 과학적 지식을 바탕으로 건강한 식생활을 설계하는 전문가</a:t>
            </a:r>
            <a:endParaRPr lang="ko-KR" altLang="en-US" sz="2400" b="0" i="0" dirty="0">
              <a:solidFill>
                <a:srgbClr val="4A4A4A"/>
              </a:solidFill>
              <a:effectLst/>
              <a:latin typeface="굴림체" panose="020B0609000101010101" pitchFamily="49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275784" y="6814343"/>
            <a:ext cx="43584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rgbClr val="4A4A4A"/>
                </a:solidFill>
                <a:latin typeface="굴림체" panose="020B0609000101010101" pitchFamily="49" charset="-127"/>
              </a:rPr>
              <a:t>한식</a:t>
            </a:r>
            <a:r>
              <a:rPr lang="en-US" altLang="ko-KR" sz="2400" dirty="0">
                <a:solidFill>
                  <a:srgbClr val="4A4A4A"/>
                </a:solidFill>
                <a:latin typeface="굴림체" panose="020B0609000101010101" pitchFamily="49" charset="-127"/>
              </a:rPr>
              <a:t>, </a:t>
            </a:r>
            <a:r>
              <a:rPr lang="ko-KR" altLang="en-US" sz="2400" dirty="0">
                <a:solidFill>
                  <a:srgbClr val="4A4A4A"/>
                </a:solidFill>
                <a:latin typeface="굴림체" panose="020B0609000101010101" pitchFamily="49" charset="-127"/>
              </a:rPr>
              <a:t>양식 등 다양한 조리 기법을 마스터하여 고부가가치 메뉴를 개발하는 </a:t>
            </a:r>
            <a:r>
              <a:rPr lang="ko-KR" altLang="en-US" sz="2400" dirty="0" err="1">
                <a:solidFill>
                  <a:srgbClr val="4A4A4A"/>
                </a:solidFill>
                <a:latin typeface="굴림체" panose="020B0609000101010101" pitchFamily="49" charset="-127"/>
              </a:rPr>
              <a:t>셰프</a:t>
            </a:r>
            <a:endParaRPr lang="ko-KR" altLang="en-US" sz="2400" dirty="0"/>
          </a:p>
        </p:txBody>
      </p:sp>
      <p:sp>
        <p:nvSpPr>
          <p:cNvPr id="5" name="직사각형 4"/>
          <p:cNvSpPr/>
          <p:nvPr/>
        </p:nvSpPr>
        <p:spPr>
          <a:xfrm>
            <a:off x="1009923" y="5880530"/>
            <a:ext cx="313419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3000" b="1" dirty="0">
                <a:solidFill>
                  <a:schemeClr val="accent6">
                    <a:lumMod val="50000"/>
                  </a:schemeClr>
                </a:solidFill>
                <a:latin typeface="함초롬돋움 확장" panose="02030504000101010101" pitchFamily="18" charset="-127"/>
              </a:rPr>
              <a:t>식품 영양 전문가</a:t>
            </a:r>
            <a:endParaRPr lang="ko-KR" altLang="en-US" sz="3000" b="1" i="0" dirty="0">
              <a:solidFill>
                <a:schemeClr val="accent6">
                  <a:lumMod val="50000"/>
                </a:schemeClr>
              </a:solidFill>
              <a:effectLst/>
              <a:latin typeface="함초롬돋움 확장" panose="02030504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619727" y="5880530"/>
            <a:ext cx="313419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3000" b="1" dirty="0">
                <a:solidFill>
                  <a:schemeClr val="accent6">
                    <a:lumMod val="50000"/>
                  </a:schemeClr>
                </a:solidFill>
                <a:latin typeface="함초롬돋움 확장" panose="02030504000101010101" pitchFamily="18" charset="-127"/>
              </a:rPr>
              <a:t>조리 실무 마스터</a:t>
            </a:r>
            <a:endParaRPr lang="ko-KR" altLang="en-US" sz="3000" b="1" i="0" dirty="0">
              <a:solidFill>
                <a:schemeClr val="accent6">
                  <a:lumMod val="50000"/>
                </a:schemeClr>
              </a:solidFill>
              <a:effectLst/>
              <a:latin typeface="함초롬돋움 확장" panose="02030504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512047" y="6814343"/>
            <a:ext cx="3276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rgbClr val="4A4A4A"/>
                </a:solidFill>
                <a:latin typeface="굴림체" panose="020B0609000101010101" pitchFamily="49" charset="-127"/>
              </a:rPr>
              <a:t>급식 관리와 외식 산업 시스템을 이해하고 팀을 이끄는 효율적인 관리자</a:t>
            </a:r>
            <a:endParaRPr lang="ko-KR" altLang="en-US" sz="2400" dirty="0"/>
          </a:p>
        </p:txBody>
      </p:sp>
      <p:sp>
        <p:nvSpPr>
          <p:cNvPr id="8" name="직사각형 7"/>
          <p:cNvSpPr/>
          <p:nvPr/>
        </p:nvSpPr>
        <p:spPr>
          <a:xfrm>
            <a:off x="10339071" y="5946848"/>
            <a:ext cx="300595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3000" b="1" dirty="0" err="1">
                <a:solidFill>
                  <a:schemeClr val="accent6">
                    <a:lumMod val="50000"/>
                  </a:schemeClr>
                </a:solidFill>
                <a:latin typeface="함초롬돋움 확장" panose="02030504000101010101" pitchFamily="18" charset="-127"/>
              </a:rPr>
              <a:t>조리영양</a:t>
            </a:r>
            <a:r>
              <a:rPr lang="ko-KR" altLang="en-US" sz="3000" dirty="0">
                <a:solidFill>
                  <a:srgbClr val="1A1A1A"/>
                </a:solidFill>
                <a:latin typeface="함초롬돋움 확장" panose="02030504000101010101" pitchFamily="18" charset="-127"/>
              </a:rPr>
              <a:t> </a:t>
            </a:r>
            <a:r>
              <a:rPr lang="ko-KR" altLang="en-US" sz="3000" b="1" dirty="0">
                <a:solidFill>
                  <a:schemeClr val="accent6">
                    <a:lumMod val="50000"/>
                  </a:schemeClr>
                </a:solidFill>
                <a:latin typeface="함초롬돋움 확장" panose="02030504000101010101" pitchFamily="18" charset="-127"/>
              </a:rPr>
              <a:t>분석가</a:t>
            </a:r>
            <a:endParaRPr lang="ko-KR" altLang="en-US" sz="3000" b="1" i="0" dirty="0">
              <a:solidFill>
                <a:schemeClr val="accent6">
                  <a:lumMod val="50000"/>
                </a:schemeClr>
              </a:solidFill>
              <a:effectLst/>
              <a:latin typeface="함초롬돋움 확장" panose="02030504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134600" y="6882637"/>
            <a:ext cx="38770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rgbClr val="4A4A4A"/>
                </a:solidFill>
                <a:latin typeface="굴림체" panose="020B0609000101010101" pitchFamily="49" charset="-127"/>
              </a:rPr>
              <a:t>식품회사 메뉴 분석 </a:t>
            </a:r>
            <a:r>
              <a:rPr lang="en-US" altLang="ko-KR" sz="2400" dirty="0">
                <a:solidFill>
                  <a:srgbClr val="4A4A4A"/>
                </a:solidFill>
                <a:latin typeface="굴림체" panose="020B0609000101010101" pitchFamily="49" charset="-127"/>
              </a:rPr>
              <a:t>&amp; </a:t>
            </a:r>
            <a:r>
              <a:rPr lang="ko-KR" altLang="en-US" sz="2400" dirty="0" err="1">
                <a:solidFill>
                  <a:srgbClr val="4A4A4A"/>
                </a:solidFill>
                <a:latin typeface="굴림체" panose="020B0609000101010101" pitchFamily="49" charset="-127"/>
              </a:rPr>
              <a:t>제품관리도</a:t>
            </a:r>
            <a:r>
              <a:rPr lang="ko-KR" altLang="en-US" sz="2400" dirty="0">
                <a:solidFill>
                  <a:srgbClr val="4A4A4A"/>
                </a:solidFill>
                <a:latin typeface="굴림체" panose="020B0609000101010101" pitchFamily="49" charset="-127"/>
              </a:rPr>
              <a:t> 조리와 영양을</a:t>
            </a:r>
            <a:endParaRPr lang="en-US" altLang="ko-KR" sz="2400" dirty="0">
              <a:solidFill>
                <a:srgbClr val="4A4A4A"/>
              </a:solidFill>
              <a:latin typeface="굴림체" panose="020B0609000101010101" pitchFamily="49" charset="-127"/>
            </a:endParaRPr>
          </a:p>
          <a:p>
            <a:r>
              <a:rPr lang="ko-KR" altLang="en-US" sz="2400" dirty="0">
                <a:solidFill>
                  <a:srgbClr val="4A4A4A"/>
                </a:solidFill>
                <a:latin typeface="굴림체" panose="020B0609000101010101" pitchFamily="49" charset="-127"/>
              </a:rPr>
              <a:t>모두 아는 </a:t>
            </a:r>
            <a:r>
              <a:rPr lang="ko-KR" altLang="en-US" sz="2400" dirty="0" err="1">
                <a:solidFill>
                  <a:srgbClr val="4A4A4A"/>
                </a:solidFill>
                <a:latin typeface="굴림체" panose="020B0609000101010101" pitchFamily="49" charset="-127"/>
              </a:rPr>
              <a:t>외조영의</a:t>
            </a:r>
            <a:r>
              <a:rPr lang="ko-KR" altLang="en-US" sz="2400" dirty="0">
                <a:solidFill>
                  <a:srgbClr val="4A4A4A"/>
                </a:solidFill>
                <a:latin typeface="굴림체" panose="020B0609000101010101" pitchFamily="49" charset="-127"/>
              </a:rPr>
              <a:t> 몫</a:t>
            </a:r>
            <a:endParaRPr lang="ko-KR" altLang="en-US" sz="2400" dirty="0"/>
          </a:p>
        </p:txBody>
      </p:sp>
      <p:sp>
        <p:nvSpPr>
          <p:cNvPr id="13" name="직사각형 12"/>
          <p:cNvSpPr/>
          <p:nvPr/>
        </p:nvSpPr>
        <p:spPr>
          <a:xfrm>
            <a:off x="14575530" y="6030657"/>
            <a:ext cx="24929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3000" b="1" dirty="0">
                <a:solidFill>
                  <a:schemeClr val="accent6">
                    <a:lumMod val="50000"/>
                  </a:schemeClr>
                </a:solidFill>
                <a:latin typeface="함초롬돋움 확장" panose="02030504000101010101" pitchFamily="18" charset="-127"/>
              </a:rPr>
              <a:t>외식업계리더</a:t>
            </a:r>
            <a:endParaRPr lang="ko-KR" altLang="en-US" sz="3000" b="1" i="0" dirty="0">
              <a:solidFill>
                <a:schemeClr val="accent6">
                  <a:lumMod val="50000"/>
                </a:schemeClr>
              </a:solidFill>
              <a:effectLst/>
              <a:latin typeface="함초롬돋움 확장" panose="02030504000101010101" pitchFamily="18" charset="-127"/>
            </a:endParaRPr>
          </a:p>
        </p:txBody>
      </p:sp>
      <p:sp>
        <p:nvSpPr>
          <p:cNvPr id="14" name="AutoShape 2" descr="생성된 이미지: 학과에서 성장할 핵심 인재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520" y="743702"/>
            <a:ext cx="17235456" cy="883920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60489" y="9105900"/>
            <a:ext cx="986662" cy="98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926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7532947"/>
              </p:ext>
            </p:extLst>
          </p:nvPr>
        </p:nvGraphicFramePr>
        <p:xfrm>
          <a:off x="762000" y="1558806"/>
          <a:ext cx="16611601" cy="7860300"/>
        </p:xfrm>
        <a:graphic>
          <a:graphicData uri="http://schemas.openxmlformats.org/drawingml/2006/table">
            <a:tbl>
              <a:tblPr/>
              <a:tblGrid>
                <a:gridCol w="342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238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87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70135"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300" dirty="0" err="1">
                          <a:solidFill>
                            <a:srgbClr val="FFFFFF"/>
                          </a:solidFill>
                          <a:latin typeface="Source Han Sans KR"/>
                          <a:ea typeface="Source Han Sans KR"/>
                          <a:cs typeface="Source Han Sans KR"/>
                          <a:sym typeface="Source Han Sans KR"/>
                        </a:rPr>
                        <a:t>자격증명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743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300" dirty="0" err="1">
                          <a:solidFill>
                            <a:srgbClr val="FFFFFF"/>
                          </a:solidFill>
                          <a:latin typeface="Source Han Sans KR"/>
                          <a:ea typeface="Source Han Sans KR"/>
                          <a:cs typeface="Source Han Sans KR"/>
                          <a:sym typeface="Source Han Sans KR"/>
                        </a:rPr>
                        <a:t>자격증</a:t>
                      </a:r>
                      <a:r>
                        <a:rPr lang="en-US" sz="2300" dirty="0">
                          <a:solidFill>
                            <a:srgbClr val="FFFFFF"/>
                          </a:solidFill>
                          <a:latin typeface="Source Han Sans KR"/>
                          <a:ea typeface="Source Han Sans KR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ko-KR" altLang="en-US" sz="2300" dirty="0">
                          <a:solidFill>
                            <a:srgbClr val="FFFFFF"/>
                          </a:solidFill>
                          <a:latin typeface="Source Han Sans KR"/>
                          <a:ea typeface="Source Han Sans KR"/>
                          <a:cs typeface="Source Han Sans KR"/>
                          <a:sym typeface="Source Han Sans KR"/>
                        </a:rPr>
                        <a:t>관련 직무</a:t>
                      </a:r>
                      <a:r>
                        <a:rPr lang="en-US" sz="2300" dirty="0">
                          <a:solidFill>
                            <a:srgbClr val="FFFFFF"/>
                          </a:solidFill>
                          <a:latin typeface="Source Han Sans KR"/>
                          <a:ea typeface="Source Han Sans KR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300" dirty="0" err="1">
                          <a:solidFill>
                            <a:srgbClr val="FFFFFF"/>
                          </a:solidFill>
                          <a:latin typeface="Source Han Sans KR"/>
                          <a:ea typeface="Source Han Sans KR"/>
                          <a:cs typeface="Source Han Sans KR"/>
                          <a:sym typeface="Source Han Sans KR"/>
                        </a:rPr>
                        <a:t>소개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743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300" dirty="0" err="1">
                          <a:solidFill>
                            <a:srgbClr val="FFFFFF"/>
                          </a:solidFill>
                          <a:latin typeface="Source Han Sans KR"/>
                          <a:ea typeface="Source Han Sans KR"/>
                          <a:cs typeface="Source Han Sans KR"/>
                          <a:sym typeface="Source Han Sans KR"/>
                        </a:rPr>
                        <a:t>시행처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743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8135"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영양사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(</a:t>
                      </a:r>
                      <a:r>
                        <a:rPr lang="ko-KR" alt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영양사는</a:t>
                      </a:r>
                      <a:r>
                        <a:rPr lang="en-US" altLang="ko-KR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)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건강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증진과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질병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치료를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위해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균형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잡힌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식단을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계획하고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 </a:t>
                      </a:r>
                      <a:endParaRPr lang="en-US" sz="2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급식을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관리하며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영양지원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서비스를</a:t>
                      </a:r>
                      <a:r>
                        <a:rPr 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제공</a:t>
                      </a:r>
                      <a:r>
                        <a:rPr lang="ko-KR" altLang="en-US" sz="2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함</a:t>
                      </a:r>
                      <a:endParaRPr lang="en-US" sz="22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Source Han Sans KR"/>
                        <a:sym typeface="Source Han Sans KR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한국보건의료인국가시험원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8135"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위생사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(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위생사는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)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수질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관리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폐기물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처리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공중위생시설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관리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</a:p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위생용품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및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식품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 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관련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위생관리를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담당</a:t>
                      </a:r>
                      <a:r>
                        <a:rPr lang="ko-KR" alt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함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Source Han Sans KR"/>
                        <a:sym typeface="Source Han Sans KR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한국보건의료인국가시험원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32239"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영양교사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(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영양교사는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)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식단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작성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식재료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관리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식생활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지도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영양상담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등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학교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급식업무를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총괄</a:t>
                      </a:r>
                      <a:r>
                        <a:rPr lang="ko-KR" alt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함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Source Han Sans KR"/>
                        <a:sym typeface="Source Han Sans KR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교육부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3685"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식품안전기사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식품기술분야에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대한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기복적인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지식을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바탕으로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</a:p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안전성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검사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식품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기획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 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재료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선택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성분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분석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등의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업무</a:t>
                      </a:r>
                      <a:r>
                        <a:rPr lang="ko-KR" alt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를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담당</a:t>
                      </a:r>
                      <a:r>
                        <a:rPr lang="ko-KR" alt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함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Source Han Sans KR"/>
                        <a:sym typeface="Source Han Sans KR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한국산업인력공단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943927"/>
                  </a:ext>
                </a:extLst>
              </a:tr>
              <a:tr h="1188135"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ko-KR" alt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식품기사</a:t>
                      </a:r>
                      <a:r>
                        <a:rPr lang="en-US" altLang="ko-KR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/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식품산업기사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식품의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제조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가공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저장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유통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과정에서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위생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안전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문제를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예방하고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</a:p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품질을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체계적으로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관리할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수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있는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능력</a:t>
                      </a:r>
                      <a:r>
                        <a:rPr lang="ko-KR" alt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을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검증</a:t>
                      </a:r>
                      <a:r>
                        <a:rPr lang="ko-KR" alt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함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Source Han Sans KR"/>
                        <a:sym typeface="Source Han Sans KR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한국산업인력공단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88135"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ko-KR" alt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조리기능사</a:t>
                      </a:r>
                      <a:r>
                        <a:rPr lang="en-US" altLang="ko-KR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/</a:t>
                      </a:r>
                      <a:r>
                        <a:rPr lang="ko-KR" alt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조리산업기사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lang="ko-KR" alt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조리의 이론적 지식을 바탕으로 단계적 스킬을 익혀 맛있는 </a:t>
                      </a:r>
                      <a:r>
                        <a:rPr lang="ko-KR" alt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영양가득</a:t>
                      </a:r>
                      <a:r>
                        <a:rPr lang="ko-KR" alt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식단과 고객</a:t>
                      </a:r>
                      <a:r>
                        <a:rPr lang="ko-KR" altLang="en-US" sz="2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맞춤형 </a:t>
                      </a:r>
                      <a:r>
                        <a:rPr lang="ko-KR" alt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식이요법</a:t>
                      </a:r>
                      <a:r>
                        <a:rPr lang="ko-KR" altLang="en-US" sz="2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등의 효율적 접근이 필요한 다양한 업무</a:t>
                      </a:r>
                      <a:r>
                        <a:rPr lang="en-US" altLang="ko-KR" sz="2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.</a:t>
                      </a:r>
                      <a:r>
                        <a:rPr lang="ko-KR" altLang="en-US" sz="2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 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Source Han Sans KR"/>
                        <a:sym typeface="Source Han Sans KR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31"/>
                        </a:lnSpc>
                        <a:defRPr/>
                      </a:pP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Source Han Sans KR"/>
                          <a:sym typeface="Source Han Sans KR"/>
                        </a:rPr>
                        <a:t>한국산업인력공단</a:t>
                      </a:r>
                      <a:endParaRPr lang="en-US" sz="2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3"/>
          <p:cNvSpPr txBox="1"/>
          <p:nvPr/>
        </p:nvSpPr>
        <p:spPr>
          <a:xfrm>
            <a:off x="3479797" y="645405"/>
            <a:ext cx="7569203" cy="8079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274"/>
              </a:lnSpc>
            </a:pPr>
            <a:r>
              <a:rPr lang="en-US" sz="4500" b="1" dirty="0" err="1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전공</a:t>
            </a:r>
            <a:r>
              <a:rPr lang="en-US" sz="4500" b="1" dirty="0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 </a:t>
            </a:r>
            <a:r>
              <a:rPr lang="en-US" sz="4500" b="1" dirty="0" err="1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관련</a:t>
            </a:r>
            <a:r>
              <a:rPr lang="en-US" sz="4500" b="1" dirty="0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 </a:t>
            </a:r>
            <a:r>
              <a:rPr lang="en-US" sz="4500" b="1" dirty="0" err="1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취득</a:t>
            </a:r>
            <a:r>
              <a:rPr lang="en-US" sz="4500" b="1" dirty="0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 </a:t>
            </a:r>
            <a:r>
              <a:rPr lang="en-US" sz="4500" b="1" dirty="0" err="1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가능</a:t>
            </a:r>
            <a:r>
              <a:rPr lang="en-US" sz="4500" b="1" dirty="0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 </a:t>
            </a:r>
            <a:r>
              <a:rPr lang="en-US" sz="4500" b="1" dirty="0" err="1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자격증</a:t>
            </a:r>
            <a:r>
              <a:rPr lang="en-US" sz="4500" b="1" dirty="0">
                <a:solidFill>
                  <a:srgbClr val="37437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 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1028700" y="754825"/>
            <a:ext cx="2024217" cy="547749"/>
            <a:chOff x="0" y="0"/>
            <a:chExt cx="533127" cy="14426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33127" cy="144263"/>
            </a:xfrm>
            <a:custGeom>
              <a:avLst/>
              <a:gdLst/>
              <a:ahLst/>
              <a:cxnLst/>
              <a:rect l="l" t="t" r="r" b="b"/>
              <a:pathLst>
                <a:path w="533127" h="144263">
                  <a:moveTo>
                    <a:pt x="72132" y="0"/>
                  </a:moveTo>
                  <a:lnTo>
                    <a:pt x="460996" y="0"/>
                  </a:lnTo>
                  <a:cubicBezTo>
                    <a:pt x="480126" y="0"/>
                    <a:pt x="498473" y="7600"/>
                    <a:pt x="512000" y="21127"/>
                  </a:cubicBezTo>
                  <a:cubicBezTo>
                    <a:pt x="525528" y="34654"/>
                    <a:pt x="533127" y="53001"/>
                    <a:pt x="533127" y="72132"/>
                  </a:cubicBezTo>
                  <a:lnTo>
                    <a:pt x="533127" y="72132"/>
                  </a:lnTo>
                  <a:cubicBezTo>
                    <a:pt x="533127" y="91262"/>
                    <a:pt x="525528" y="109609"/>
                    <a:pt x="512000" y="123136"/>
                  </a:cubicBezTo>
                  <a:cubicBezTo>
                    <a:pt x="498473" y="136664"/>
                    <a:pt x="480126" y="144263"/>
                    <a:pt x="460996" y="144263"/>
                  </a:cubicBezTo>
                  <a:lnTo>
                    <a:pt x="72132" y="144263"/>
                  </a:lnTo>
                  <a:cubicBezTo>
                    <a:pt x="53001" y="144263"/>
                    <a:pt x="34654" y="136664"/>
                    <a:pt x="21127" y="123136"/>
                  </a:cubicBezTo>
                  <a:cubicBezTo>
                    <a:pt x="7600" y="109609"/>
                    <a:pt x="0" y="91262"/>
                    <a:pt x="0" y="72132"/>
                  </a:cubicBezTo>
                  <a:lnTo>
                    <a:pt x="0" y="72132"/>
                  </a:lnTo>
                  <a:cubicBezTo>
                    <a:pt x="0" y="53001"/>
                    <a:pt x="7600" y="34654"/>
                    <a:pt x="21127" y="21127"/>
                  </a:cubicBezTo>
                  <a:cubicBezTo>
                    <a:pt x="34654" y="7600"/>
                    <a:pt x="53001" y="0"/>
                    <a:pt x="72132" y="0"/>
                  </a:cubicBezTo>
                  <a:close/>
                </a:path>
              </a:pathLst>
            </a:custGeom>
            <a:solidFill>
              <a:srgbClr val="374375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276225"/>
              <a:ext cx="533127" cy="4204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00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441716" y="649337"/>
            <a:ext cx="1198185" cy="5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25"/>
              </a:lnSpc>
            </a:pPr>
            <a:r>
              <a:rPr lang="en-US" sz="2229" b="1" dirty="0" err="1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학과</a:t>
            </a:r>
            <a:r>
              <a:rPr lang="en-US" sz="2229" b="1" dirty="0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 </a:t>
            </a:r>
            <a:r>
              <a:rPr lang="en-US" sz="2229" b="1" dirty="0" err="1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소개</a:t>
            </a:r>
            <a:endParaRPr lang="en-US" sz="2229" b="1" dirty="0">
              <a:solidFill>
                <a:srgbClr val="FFFCF5"/>
              </a:solidFill>
              <a:latin typeface="Source Han Sans KR Bold"/>
              <a:ea typeface="Source Han Sans KR Bold"/>
              <a:cs typeface="Source Han Sans KR Bold"/>
              <a:sym typeface="Source Han Sans KR Bold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60489" y="9105900"/>
            <a:ext cx="986662" cy="98666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55706" y="3562343"/>
            <a:ext cx="1612897" cy="768355"/>
            <a:chOff x="0" y="0"/>
            <a:chExt cx="2150529" cy="102447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50533" cy="1024466"/>
            </a:xfrm>
            <a:custGeom>
              <a:avLst/>
              <a:gdLst/>
              <a:ahLst/>
              <a:cxnLst/>
              <a:rect l="l" t="t" r="r" b="b"/>
              <a:pathLst>
                <a:path w="2150533" h="1024466">
                  <a:moveTo>
                    <a:pt x="0" y="0"/>
                  </a:moveTo>
                  <a:lnTo>
                    <a:pt x="2150533" y="0"/>
                  </a:lnTo>
                  <a:lnTo>
                    <a:pt x="2150533" y="1024466"/>
                  </a:lnTo>
                  <a:lnTo>
                    <a:pt x="0" y="10244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chemeClr val="bg1"/>
              </a:solidFill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23825"/>
              <a:ext cx="2150529" cy="114829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lIns="0" tIns="0" rIns="0" bIns="0" rtlCol="0" anchor="ctr"/>
            <a:lstStyle/>
            <a:p>
              <a:pPr algn="l">
                <a:lnSpc>
                  <a:spcPts val="3744"/>
                </a:lnSpc>
              </a:pPr>
              <a:r>
                <a:rPr lang="en-US" sz="2000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step 01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58717" y="4145605"/>
            <a:ext cx="2484589" cy="769842"/>
            <a:chOff x="-129319" y="0"/>
            <a:chExt cx="3312786" cy="102645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83467" cy="819561"/>
            </a:xfrm>
            <a:custGeom>
              <a:avLst/>
              <a:gdLst/>
              <a:ahLst/>
              <a:cxnLst/>
              <a:rect l="l" t="t" r="r" b="b"/>
              <a:pathLst>
                <a:path w="3183467" h="819561">
                  <a:moveTo>
                    <a:pt x="0" y="0"/>
                  </a:moveTo>
                  <a:lnTo>
                    <a:pt x="3183467" y="0"/>
                  </a:lnTo>
                  <a:lnTo>
                    <a:pt x="3183467" y="819561"/>
                  </a:lnTo>
                  <a:lnTo>
                    <a:pt x="0" y="8195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chemeClr val="bg1"/>
              </a:solidFill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-129319" y="178312"/>
              <a:ext cx="3183471" cy="84814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lIns="0" tIns="0" rIns="0" bIns="0" rtlCol="0" anchor="ctr"/>
            <a:lstStyle/>
            <a:p>
              <a:pPr algn="l">
                <a:lnSpc>
                  <a:spcPts val="2231"/>
                </a:lnSpc>
              </a:pPr>
              <a:r>
                <a:rPr lang="en-US" sz="2800" spc="-100" dirty="0" err="1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영양사</a:t>
              </a:r>
              <a:endParaRPr lang="en-US" sz="2800" spc="-100" dirty="0">
                <a:solidFill>
                  <a:srgbClr val="374375"/>
                </a:solidFill>
                <a:latin typeface="Source Han Sans KR"/>
                <a:ea typeface="Source Han Sans KR"/>
                <a:cs typeface="Source Han Sans KR"/>
                <a:sym typeface="Source Han Sans KR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155706" y="5588003"/>
            <a:ext cx="3149603" cy="4002545"/>
            <a:chOff x="0" y="0"/>
            <a:chExt cx="4199471" cy="53170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199509" cy="5317109"/>
            </a:xfrm>
            <a:custGeom>
              <a:avLst/>
              <a:gdLst/>
              <a:ahLst/>
              <a:cxnLst/>
              <a:rect l="l" t="t" r="r" b="b"/>
              <a:pathLst>
                <a:path w="4199509" h="5317109">
                  <a:moveTo>
                    <a:pt x="0" y="0"/>
                  </a:moveTo>
                  <a:lnTo>
                    <a:pt x="4199509" y="0"/>
                  </a:lnTo>
                  <a:lnTo>
                    <a:pt x="4199509" y="5317109"/>
                  </a:lnTo>
                  <a:lnTo>
                    <a:pt x="0" y="53171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0" r="-9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155706" y="4127506"/>
            <a:ext cx="3111503" cy="126997"/>
            <a:chOff x="0" y="0"/>
            <a:chExt cx="4148671" cy="16932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148709" cy="169291"/>
            </a:xfrm>
            <a:custGeom>
              <a:avLst/>
              <a:gdLst/>
              <a:ahLst/>
              <a:cxnLst/>
              <a:rect l="l" t="t" r="r" b="b"/>
              <a:pathLst>
                <a:path w="4148709" h="169291">
                  <a:moveTo>
                    <a:pt x="0" y="0"/>
                  </a:moveTo>
                  <a:lnTo>
                    <a:pt x="4148709" y="0"/>
                  </a:lnTo>
                  <a:lnTo>
                    <a:pt x="4148709" y="169291"/>
                  </a:lnTo>
                  <a:lnTo>
                    <a:pt x="0" y="1692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2288" b="-2310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4432306" y="4127506"/>
            <a:ext cx="3111503" cy="126997"/>
            <a:chOff x="0" y="0"/>
            <a:chExt cx="4148671" cy="16932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148709" cy="169291"/>
            </a:xfrm>
            <a:custGeom>
              <a:avLst/>
              <a:gdLst/>
              <a:ahLst/>
              <a:cxnLst/>
              <a:rect l="l" t="t" r="r" b="b"/>
              <a:pathLst>
                <a:path w="4148709" h="169291">
                  <a:moveTo>
                    <a:pt x="0" y="0"/>
                  </a:moveTo>
                  <a:lnTo>
                    <a:pt x="4148709" y="0"/>
                  </a:lnTo>
                  <a:lnTo>
                    <a:pt x="4148709" y="169291"/>
                  </a:lnTo>
                  <a:lnTo>
                    <a:pt x="0" y="1692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2288" b="-2310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7696200" y="4127506"/>
            <a:ext cx="3111503" cy="126997"/>
            <a:chOff x="0" y="0"/>
            <a:chExt cx="4148671" cy="169329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148709" cy="169291"/>
            </a:xfrm>
            <a:custGeom>
              <a:avLst/>
              <a:gdLst/>
              <a:ahLst/>
              <a:cxnLst/>
              <a:rect l="l" t="t" r="r" b="b"/>
              <a:pathLst>
                <a:path w="4148709" h="169291">
                  <a:moveTo>
                    <a:pt x="0" y="0"/>
                  </a:moveTo>
                  <a:lnTo>
                    <a:pt x="4148709" y="0"/>
                  </a:lnTo>
                  <a:lnTo>
                    <a:pt x="4148709" y="169291"/>
                  </a:lnTo>
                  <a:lnTo>
                    <a:pt x="0" y="1692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2288" b="-2310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0972800" y="4127506"/>
            <a:ext cx="3111503" cy="126997"/>
            <a:chOff x="0" y="0"/>
            <a:chExt cx="4148671" cy="169329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148709" cy="169291"/>
            </a:xfrm>
            <a:custGeom>
              <a:avLst/>
              <a:gdLst/>
              <a:ahLst/>
              <a:cxnLst/>
              <a:rect l="l" t="t" r="r" b="b"/>
              <a:pathLst>
                <a:path w="4148709" h="169291">
                  <a:moveTo>
                    <a:pt x="0" y="0"/>
                  </a:moveTo>
                  <a:lnTo>
                    <a:pt x="4148709" y="0"/>
                  </a:lnTo>
                  <a:lnTo>
                    <a:pt x="4148709" y="169291"/>
                  </a:lnTo>
                  <a:lnTo>
                    <a:pt x="0" y="1692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2288" b="-2310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4470406" y="3562343"/>
            <a:ext cx="1612897" cy="768355"/>
            <a:chOff x="0" y="0"/>
            <a:chExt cx="2150529" cy="1024473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2150533" cy="1024466"/>
            </a:xfrm>
            <a:custGeom>
              <a:avLst/>
              <a:gdLst/>
              <a:ahLst/>
              <a:cxnLst/>
              <a:rect l="l" t="t" r="r" b="b"/>
              <a:pathLst>
                <a:path w="2150533" h="1024466">
                  <a:moveTo>
                    <a:pt x="0" y="0"/>
                  </a:moveTo>
                  <a:lnTo>
                    <a:pt x="2150533" y="0"/>
                  </a:lnTo>
                  <a:lnTo>
                    <a:pt x="2150533" y="1024466"/>
                  </a:lnTo>
                  <a:lnTo>
                    <a:pt x="0" y="10244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chemeClr val="bg1"/>
              </a:solidFill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123825"/>
              <a:ext cx="2150529" cy="114829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lIns="0" tIns="0" rIns="0" bIns="0" rtlCol="0" anchor="ctr"/>
            <a:lstStyle/>
            <a:p>
              <a:pPr algn="l">
                <a:lnSpc>
                  <a:spcPts val="3744"/>
                </a:lnSpc>
              </a:pPr>
              <a:r>
                <a:rPr lang="en-US" sz="2000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step 02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4454219" y="4145605"/>
            <a:ext cx="2403787" cy="769842"/>
            <a:chOff x="-21583" y="0"/>
            <a:chExt cx="3205050" cy="1026457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3183467" cy="819561"/>
            </a:xfrm>
            <a:custGeom>
              <a:avLst/>
              <a:gdLst/>
              <a:ahLst/>
              <a:cxnLst/>
              <a:rect l="l" t="t" r="r" b="b"/>
              <a:pathLst>
                <a:path w="3183467" h="819561">
                  <a:moveTo>
                    <a:pt x="0" y="0"/>
                  </a:moveTo>
                  <a:lnTo>
                    <a:pt x="3183467" y="0"/>
                  </a:lnTo>
                  <a:lnTo>
                    <a:pt x="3183467" y="819561"/>
                  </a:lnTo>
                  <a:lnTo>
                    <a:pt x="0" y="8195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chemeClr val="bg1"/>
              </a:solidFill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-21583" y="178312"/>
              <a:ext cx="3183471" cy="84814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lIns="0" tIns="0" rIns="0" bIns="0" rtlCol="0" anchor="ctr"/>
            <a:lstStyle/>
            <a:p>
              <a:pPr algn="l">
                <a:lnSpc>
                  <a:spcPts val="2231"/>
                </a:lnSpc>
              </a:pPr>
              <a:r>
                <a:rPr lang="ko-KR" altLang="en-US" sz="2800" spc="-100" dirty="0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공공</a:t>
              </a:r>
              <a:r>
                <a:rPr lang="en-US" sz="2800" spc="-100" dirty="0" err="1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기관</a:t>
              </a:r>
              <a:r>
                <a:rPr lang="en-US" sz="2800" spc="-100" dirty="0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,  </a:t>
              </a:r>
              <a:r>
                <a:rPr lang="ko-KR" altLang="en-US" sz="2800" spc="-100" dirty="0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교육</a:t>
              </a:r>
              <a:endParaRPr lang="en-US" sz="2800" spc="-100" dirty="0">
                <a:solidFill>
                  <a:srgbClr val="374375"/>
                </a:solidFill>
                <a:latin typeface="Source Han Sans KR"/>
                <a:ea typeface="Source Han Sans KR"/>
                <a:cs typeface="Source Han Sans KR"/>
                <a:sym typeface="Source Han Sans KR"/>
              </a:endParaRP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7708906" y="3549647"/>
            <a:ext cx="1612897" cy="768355"/>
            <a:chOff x="0" y="0"/>
            <a:chExt cx="2150529" cy="1024473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150533" cy="1024466"/>
            </a:xfrm>
            <a:custGeom>
              <a:avLst/>
              <a:gdLst/>
              <a:ahLst/>
              <a:cxnLst/>
              <a:rect l="l" t="t" r="r" b="b"/>
              <a:pathLst>
                <a:path w="2150533" h="1024466">
                  <a:moveTo>
                    <a:pt x="0" y="0"/>
                  </a:moveTo>
                  <a:lnTo>
                    <a:pt x="2150533" y="0"/>
                  </a:lnTo>
                  <a:lnTo>
                    <a:pt x="2150533" y="1024466"/>
                  </a:lnTo>
                  <a:lnTo>
                    <a:pt x="0" y="10244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chemeClr val="bg1"/>
              </a:solidFill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-123825"/>
              <a:ext cx="2150529" cy="114829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lIns="0" tIns="0" rIns="0" bIns="0" rtlCol="0" anchor="ctr"/>
            <a:lstStyle/>
            <a:p>
              <a:pPr algn="l">
                <a:lnSpc>
                  <a:spcPts val="3744"/>
                </a:lnSpc>
              </a:pPr>
              <a:r>
                <a:rPr lang="en-US" sz="2000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step 03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7721600" y="4132908"/>
            <a:ext cx="2387603" cy="826559"/>
            <a:chOff x="-4" y="0"/>
            <a:chExt cx="3183471" cy="110208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3183467" cy="819561"/>
            </a:xfrm>
            <a:custGeom>
              <a:avLst/>
              <a:gdLst/>
              <a:ahLst/>
              <a:cxnLst/>
              <a:rect l="l" t="t" r="r" b="b"/>
              <a:pathLst>
                <a:path w="3183467" h="819561">
                  <a:moveTo>
                    <a:pt x="0" y="0"/>
                  </a:moveTo>
                  <a:lnTo>
                    <a:pt x="3183467" y="0"/>
                  </a:lnTo>
                  <a:lnTo>
                    <a:pt x="3183467" y="819561"/>
                  </a:lnTo>
                  <a:lnTo>
                    <a:pt x="0" y="8195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chemeClr val="bg1"/>
              </a:solidFill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-4" y="253935"/>
              <a:ext cx="3183471" cy="84814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lIns="0" tIns="0" rIns="0" bIns="0" rtlCol="0" anchor="ctr"/>
            <a:lstStyle/>
            <a:p>
              <a:pPr algn="l">
                <a:lnSpc>
                  <a:spcPts val="2231"/>
                </a:lnSpc>
              </a:pPr>
              <a:r>
                <a:rPr lang="en-US" sz="2400" spc="-100" dirty="0" err="1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언론</a:t>
              </a:r>
              <a:r>
                <a:rPr lang="en-US" sz="2400" spc="-100" dirty="0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 및 </a:t>
              </a:r>
              <a:r>
                <a:rPr lang="en-US" sz="2400" spc="-100" dirty="0" err="1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정보분야</a:t>
              </a:r>
              <a:endParaRPr lang="en-US" sz="2400" spc="-100" dirty="0">
                <a:solidFill>
                  <a:srgbClr val="374375"/>
                </a:solidFill>
                <a:latin typeface="Source Han Sans KR"/>
                <a:ea typeface="Source Han Sans KR"/>
                <a:cs typeface="Source Han Sans KR"/>
                <a:sym typeface="Source Han Sans KR"/>
              </a:endParaRP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0985506" y="3562343"/>
            <a:ext cx="1612897" cy="768355"/>
            <a:chOff x="0" y="0"/>
            <a:chExt cx="2150529" cy="1024473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150533" cy="1024466"/>
            </a:xfrm>
            <a:custGeom>
              <a:avLst/>
              <a:gdLst/>
              <a:ahLst/>
              <a:cxnLst/>
              <a:rect l="l" t="t" r="r" b="b"/>
              <a:pathLst>
                <a:path w="2150533" h="1024466">
                  <a:moveTo>
                    <a:pt x="0" y="0"/>
                  </a:moveTo>
                  <a:lnTo>
                    <a:pt x="2150533" y="0"/>
                  </a:lnTo>
                  <a:lnTo>
                    <a:pt x="2150533" y="1024466"/>
                  </a:lnTo>
                  <a:lnTo>
                    <a:pt x="0" y="10244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chemeClr val="bg1"/>
              </a:solidFill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-123825"/>
              <a:ext cx="2150529" cy="114829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lIns="0" tIns="0" rIns="0" bIns="0" rtlCol="0" anchor="ctr"/>
            <a:lstStyle/>
            <a:p>
              <a:pPr algn="l">
                <a:lnSpc>
                  <a:spcPts val="3744"/>
                </a:lnSpc>
              </a:pPr>
              <a:r>
                <a:rPr lang="en-US" sz="2000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step 04</a:t>
              </a:r>
            </a:p>
          </p:txBody>
        </p:sp>
      </p:grpSp>
      <p:sp>
        <p:nvSpPr>
          <p:cNvPr id="35" name="TextBox 35"/>
          <p:cNvSpPr txBox="1"/>
          <p:nvPr/>
        </p:nvSpPr>
        <p:spPr>
          <a:xfrm>
            <a:off x="11125203" y="4317997"/>
            <a:ext cx="2387603" cy="63610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lIns="0" tIns="0" rIns="0" bIns="0" rtlCol="0" anchor="ctr"/>
          <a:lstStyle/>
          <a:p>
            <a:pPr algn="l">
              <a:lnSpc>
                <a:spcPts val="2231"/>
              </a:lnSpc>
            </a:pPr>
            <a:r>
              <a:rPr lang="en-US" sz="2400" spc="-100" dirty="0" err="1">
                <a:solidFill>
                  <a:srgbClr val="374375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연구기관</a:t>
            </a:r>
            <a:r>
              <a:rPr lang="en-US" sz="2400" spc="-100" dirty="0">
                <a:solidFill>
                  <a:srgbClr val="374375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 </a:t>
            </a:r>
            <a:r>
              <a:rPr lang="ko-KR" altLang="en-US" sz="2400" spc="-100" dirty="0">
                <a:solidFill>
                  <a:srgbClr val="374375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및 기업 </a:t>
            </a:r>
            <a:r>
              <a:rPr lang="en-US" sz="2000" spc="-100" dirty="0">
                <a:solidFill>
                  <a:srgbClr val="374375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 </a:t>
            </a:r>
          </a:p>
        </p:txBody>
      </p:sp>
      <p:grpSp>
        <p:nvGrpSpPr>
          <p:cNvPr id="36" name="Group 36"/>
          <p:cNvGrpSpPr/>
          <p:nvPr/>
        </p:nvGrpSpPr>
        <p:grpSpPr>
          <a:xfrm>
            <a:off x="4432306" y="5588003"/>
            <a:ext cx="3149603" cy="3987803"/>
            <a:chOff x="0" y="0"/>
            <a:chExt cx="4199471" cy="5317071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4199509" cy="5317109"/>
            </a:xfrm>
            <a:custGeom>
              <a:avLst/>
              <a:gdLst/>
              <a:ahLst/>
              <a:cxnLst/>
              <a:rect l="l" t="t" r="r" b="b"/>
              <a:pathLst>
                <a:path w="4199509" h="5317109">
                  <a:moveTo>
                    <a:pt x="0" y="0"/>
                  </a:moveTo>
                  <a:lnTo>
                    <a:pt x="4199509" y="0"/>
                  </a:lnTo>
                  <a:lnTo>
                    <a:pt x="4199509" y="5317109"/>
                  </a:lnTo>
                  <a:lnTo>
                    <a:pt x="0" y="53171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0" r="-9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38" name="Group 38"/>
          <p:cNvGrpSpPr/>
          <p:nvPr/>
        </p:nvGrpSpPr>
        <p:grpSpPr>
          <a:xfrm>
            <a:off x="7721603" y="5588003"/>
            <a:ext cx="3149603" cy="3987803"/>
            <a:chOff x="0" y="0"/>
            <a:chExt cx="4199471" cy="5317071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4199509" cy="5317109"/>
            </a:xfrm>
            <a:custGeom>
              <a:avLst/>
              <a:gdLst/>
              <a:ahLst/>
              <a:cxnLst/>
              <a:rect l="l" t="t" r="r" b="b"/>
              <a:pathLst>
                <a:path w="4199509" h="5317109">
                  <a:moveTo>
                    <a:pt x="0" y="0"/>
                  </a:moveTo>
                  <a:lnTo>
                    <a:pt x="4199509" y="0"/>
                  </a:lnTo>
                  <a:lnTo>
                    <a:pt x="4199509" y="5317109"/>
                  </a:lnTo>
                  <a:lnTo>
                    <a:pt x="0" y="53171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0" r="-9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11033760" y="5602717"/>
            <a:ext cx="3149603" cy="3987803"/>
            <a:chOff x="0" y="0"/>
            <a:chExt cx="4199471" cy="5317071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4199509" cy="5317109"/>
            </a:xfrm>
            <a:custGeom>
              <a:avLst/>
              <a:gdLst/>
              <a:ahLst/>
              <a:cxnLst/>
              <a:rect l="l" t="t" r="r" b="b"/>
              <a:pathLst>
                <a:path w="4199509" h="5317109">
                  <a:moveTo>
                    <a:pt x="0" y="0"/>
                  </a:moveTo>
                  <a:lnTo>
                    <a:pt x="4199509" y="0"/>
                  </a:lnTo>
                  <a:lnTo>
                    <a:pt x="4199509" y="5317109"/>
                  </a:lnTo>
                  <a:lnTo>
                    <a:pt x="0" y="53171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0" r="-9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1028710" y="1362056"/>
            <a:ext cx="6553200" cy="1857387"/>
            <a:chOff x="0" y="0"/>
            <a:chExt cx="8737600" cy="2476516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8737600" cy="2476521"/>
            </a:xfrm>
            <a:custGeom>
              <a:avLst/>
              <a:gdLst/>
              <a:ahLst/>
              <a:cxnLst/>
              <a:rect l="l" t="t" r="r" b="b"/>
              <a:pathLst>
                <a:path w="8737600" h="2476521">
                  <a:moveTo>
                    <a:pt x="0" y="0"/>
                  </a:moveTo>
                  <a:lnTo>
                    <a:pt x="8737600" y="0"/>
                  </a:lnTo>
                  <a:lnTo>
                    <a:pt x="8737600" y="2476521"/>
                  </a:lnTo>
                  <a:lnTo>
                    <a:pt x="0" y="247652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chemeClr val="bg1"/>
              </a:solidFill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" name="TextBox 44"/>
            <p:cNvSpPr txBox="1"/>
            <p:nvPr/>
          </p:nvSpPr>
          <p:spPr>
            <a:xfrm>
              <a:off x="0" y="-304800"/>
              <a:ext cx="8737600" cy="2781316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lIns="0" tIns="0" rIns="0" bIns="0" rtlCol="0" anchor="ctr"/>
            <a:lstStyle/>
            <a:p>
              <a:pPr algn="l">
                <a:lnSpc>
                  <a:spcPts val="8987"/>
                </a:lnSpc>
              </a:pPr>
              <a:r>
                <a:rPr lang="en-US" sz="4800" b="1">
                  <a:solidFill>
                    <a:srgbClr val="374375"/>
                  </a:solidFill>
                  <a:latin typeface="Source Han Sans KR Bold"/>
                  <a:ea typeface="Source Han Sans KR Bold"/>
                  <a:cs typeface="Source Han Sans KR Bold"/>
                  <a:sym typeface="Source Han Sans KR Bold"/>
                </a:rPr>
                <a:t>졸업 후 진로</a:t>
              </a:r>
            </a:p>
          </p:txBody>
        </p:sp>
      </p:grpSp>
      <p:grpSp>
        <p:nvGrpSpPr>
          <p:cNvPr id="45" name="Group 45"/>
          <p:cNvGrpSpPr/>
          <p:nvPr/>
        </p:nvGrpSpPr>
        <p:grpSpPr>
          <a:xfrm>
            <a:off x="14249400" y="4127506"/>
            <a:ext cx="3111503" cy="126997"/>
            <a:chOff x="0" y="0"/>
            <a:chExt cx="4148671" cy="169329"/>
          </a:xfrm>
        </p:grpSpPr>
        <p:sp>
          <p:nvSpPr>
            <p:cNvPr id="46" name="Freeform 46"/>
            <p:cNvSpPr/>
            <p:nvPr/>
          </p:nvSpPr>
          <p:spPr>
            <a:xfrm>
              <a:off x="0" y="0"/>
              <a:ext cx="4148709" cy="169291"/>
            </a:xfrm>
            <a:custGeom>
              <a:avLst/>
              <a:gdLst/>
              <a:ahLst/>
              <a:cxnLst/>
              <a:rect l="l" t="t" r="r" b="b"/>
              <a:pathLst>
                <a:path w="4148709" h="169291">
                  <a:moveTo>
                    <a:pt x="0" y="0"/>
                  </a:moveTo>
                  <a:lnTo>
                    <a:pt x="4148709" y="0"/>
                  </a:lnTo>
                  <a:lnTo>
                    <a:pt x="4148709" y="169291"/>
                  </a:lnTo>
                  <a:lnTo>
                    <a:pt x="0" y="1692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2288" b="-2310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47" name="Group 47"/>
          <p:cNvGrpSpPr/>
          <p:nvPr/>
        </p:nvGrpSpPr>
        <p:grpSpPr>
          <a:xfrm>
            <a:off x="14262106" y="3562343"/>
            <a:ext cx="1612897" cy="768355"/>
            <a:chOff x="0" y="0"/>
            <a:chExt cx="2150529" cy="1024473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2150533" cy="1024466"/>
            </a:xfrm>
            <a:custGeom>
              <a:avLst/>
              <a:gdLst/>
              <a:ahLst/>
              <a:cxnLst/>
              <a:rect l="l" t="t" r="r" b="b"/>
              <a:pathLst>
                <a:path w="2150533" h="1024466">
                  <a:moveTo>
                    <a:pt x="0" y="0"/>
                  </a:moveTo>
                  <a:lnTo>
                    <a:pt x="2150533" y="0"/>
                  </a:lnTo>
                  <a:lnTo>
                    <a:pt x="2150533" y="1024466"/>
                  </a:lnTo>
                  <a:lnTo>
                    <a:pt x="0" y="10244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chemeClr val="bg1"/>
              </a:solidFill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9" name="TextBox 49"/>
            <p:cNvSpPr txBox="1"/>
            <p:nvPr/>
          </p:nvSpPr>
          <p:spPr>
            <a:xfrm>
              <a:off x="0" y="-123825"/>
              <a:ext cx="2150529" cy="114829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lIns="0" tIns="0" rIns="0" bIns="0" rtlCol="0" anchor="ctr"/>
            <a:lstStyle/>
            <a:p>
              <a:pPr algn="l">
                <a:lnSpc>
                  <a:spcPts val="3744"/>
                </a:lnSpc>
              </a:pPr>
              <a:r>
                <a:rPr lang="en-US" sz="2000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step 05</a:t>
              </a:r>
            </a:p>
          </p:txBody>
        </p:sp>
      </p:grpSp>
      <p:grpSp>
        <p:nvGrpSpPr>
          <p:cNvPr id="50" name="Group 50"/>
          <p:cNvGrpSpPr/>
          <p:nvPr/>
        </p:nvGrpSpPr>
        <p:grpSpPr>
          <a:xfrm>
            <a:off x="14221439" y="4145605"/>
            <a:ext cx="2428267" cy="750251"/>
            <a:chOff x="-54223" y="0"/>
            <a:chExt cx="3237690" cy="1000336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3183467" cy="819561"/>
            </a:xfrm>
            <a:custGeom>
              <a:avLst/>
              <a:gdLst/>
              <a:ahLst/>
              <a:cxnLst/>
              <a:rect l="l" t="t" r="r" b="b"/>
              <a:pathLst>
                <a:path w="3183467" h="819561">
                  <a:moveTo>
                    <a:pt x="0" y="0"/>
                  </a:moveTo>
                  <a:lnTo>
                    <a:pt x="3183467" y="0"/>
                  </a:lnTo>
                  <a:lnTo>
                    <a:pt x="3183467" y="819561"/>
                  </a:lnTo>
                  <a:lnTo>
                    <a:pt x="0" y="8195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chemeClr val="bg1"/>
              </a:solidFill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2" name="TextBox 52"/>
            <p:cNvSpPr txBox="1"/>
            <p:nvPr/>
          </p:nvSpPr>
          <p:spPr>
            <a:xfrm>
              <a:off x="-54223" y="152191"/>
              <a:ext cx="3183471" cy="84814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lIns="0" tIns="0" rIns="0" bIns="0" rtlCol="0" anchor="ctr"/>
            <a:lstStyle/>
            <a:p>
              <a:pPr algn="l">
                <a:lnSpc>
                  <a:spcPts val="2231"/>
                </a:lnSpc>
              </a:pPr>
              <a:r>
                <a:rPr lang="en-US" sz="2400" spc="-100" dirty="0" err="1">
                  <a:solidFill>
                    <a:srgbClr val="374375"/>
                  </a:solidFill>
                  <a:latin typeface="Source Han Sans KR"/>
                  <a:ea typeface="Source Han Sans KR"/>
                  <a:cs typeface="Source Han Sans KR"/>
                  <a:sym typeface="Source Han Sans KR"/>
                </a:rPr>
                <a:t>공무원</a:t>
              </a:r>
              <a:endParaRPr lang="en-US" sz="2400" spc="-100" dirty="0">
                <a:solidFill>
                  <a:srgbClr val="374375"/>
                </a:solidFill>
                <a:latin typeface="Source Han Sans KR"/>
                <a:ea typeface="Source Han Sans KR"/>
                <a:cs typeface="Source Han Sans KR"/>
                <a:sym typeface="Source Han Sans KR"/>
              </a:endParaRPr>
            </a:p>
          </p:txBody>
        </p:sp>
      </p:grpSp>
      <p:grpSp>
        <p:nvGrpSpPr>
          <p:cNvPr id="53" name="Group 53"/>
          <p:cNvGrpSpPr/>
          <p:nvPr/>
        </p:nvGrpSpPr>
        <p:grpSpPr>
          <a:xfrm>
            <a:off x="14262106" y="5588003"/>
            <a:ext cx="3149603" cy="3987803"/>
            <a:chOff x="0" y="0"/>
            <a:chExt cx="4199471" cy="5317071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4199509" cy="5317109"/>
            </a:xfrm>
            <a:custGeom>
              <a:avLst/>
              <a:gdLst/>
              <a:ahLst/>
              <a:cxnLst/>
              <a:rect l="l" t="t" r="r" b="b"/>
              <a:pathLst>
                <a:path w="4199509" h="5317109">
                  <a:moveTo>
                    <a:pt x="0" y="0"/>
                  </a:moveTo>
                  <a:lnTo>
                    <a:pt x="4199509" y="0"/>
                  </a:lnTo>
                  <a:lnTo>
                    <a:pt x="4199509" y="5317109"/>
                  </a:lnTo>
                  <a:lnTo>
                    <a:pt x="0" y="53171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10" r="-9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55" name="Group 55"/>
          <p:cNvGrpSpPr/>
          <p:nvPr/>
        </p:nvGrpSpPr>
        <p:grpSpPr>
          <a:xfrm rot="5400000">
            <a:off x="1224497" y="5032977"/>
            <a:ext cx="749303" cy="190500"/>
            <a:chOff x="0" y="0"/>
            <a:chExt cx="999071" cy="254000"/>
          </a:xfrm>
        </p:grpSpPr>
        <p:sp>
          <p:nvSpPr>
            <p:cNvPr id="56" name="Freeform 56"/>
            <p:cNvSpPr/>
            <p:nvPr/>
          </p:nvSpPr>
          <p:spPr>
            <a:xfrm>
              <a:off x="0" y="0"/>
              <a:ext cx="999109" cy="254000"/>
            </a:xfrm>
            <a:custGeom>
              <a:avLst/>
              <a:gdLst/>
              <a:ahLst/>
              <a:cxnLst/>
              <a:rect l="l" t="t" r="r" b="b"/>
              <a:pathLst>
                <a:path w="999109" h="254000">
                  <a:moveTo>
                    <a:pt x="0" y="0"/>
                  </a:moveTo>
                  <a:lnTo>
                    <a:pt x="999109" y="0"/>
                  </a:lnTo>
                  <a:lnTo>
                    <a:pt x="999109" y="254000"/>
                  </a:lnTo>
                  <a:lnTo>
                    <a:pt x="0" y="25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212" r="-207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57" name="Group 57"/>
          <p:cNvGrpSpPr/>
          <p:nvPr/>
        </p:nvGrpSpPr>
        <p:grpSpPr>
          <a:xfrm rot="5400000">
            <a:off x="4733859" y="5020752"/>
            <a:ext cx="749303" cy="190500"/>
            <a:chOff x="0" y="0"/>
            <a:chExt cx="999071" cy="254000"/>
          </a:xfrm>
        </p:grpSpPr>
        <p:sp>
          <p:nvSpPr>
            <p:cNvPr id="58" name="Freeform 58"/>
            <p:cNvSpPr/>
            <p:nvPr/>
          </p:nvSpPr>
          <p:spPr>
            <a:xfrm>
              <a:off x="0" y="0"/>
              <a:ext cx="999109" cy="254000"/>
            </a:xfrm>
            <a:custGeom>
              <a:avLst/>
              <a:gdLst/>
              <a:ahLst/>
              <a:cxnLst/>
              <a:rect l="l" t="t" r="r" b="b"/>
              <a:pathLst>
                <a:path w="999109" h="254000">
                  <a:moveTo>
                    <a:pt x="0" y="0"/>
                  </a:moveTo>
                  <a:lnTo>
                    <a:pt x="999109" y="0"/>
                  </a:lnTo>
                  <a:lnTo>
                    <a:pt x="999109" y="254000"/>
                  </a:lnTo>
                  <a:lnTo>
                    <a:pt x="0" y="25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212" r="-207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59" name="Group 59"/>
          <p:cNvGrpSpPr/>
          <p:nvPr/>
        </p:nvGrpSpPr>
        <p:grpSpPr>
          <a:xfrm rot="5400000">
            <a:off x="7778078" y="5032337"/>
            <a:ext cx="749303" cy="190500"/>
            <a:chOff x="0" y="0"/>
            <a:chExt cx="999071" cy="254000"/>
          </a:xfrm>
        </p:grpSpPr>
        <p:sp>
          <p:nvSpPr>
            <p:cNvPr id="60" name="Freeform 60"/>
            <p:cNvSpPr/>
            <p:nvPr/>
          </p:nvSpPr>
          <p:spPr>
            <a:xfrm>
              <a:off x="0" y="0"/>
              <a:ext cx="999109" cy="254000"/>
            </a:xfrm>
            <a:custGeom>
              <a:avLst/>
              <a:gdLst/>
              <a:ahLst/>
              <a:cxnLst/>
              <a:rect l="l" t="t" r="r" b="b"/>
              <a:pathLst>
                <a:path w="999109" h="254000">
                  <a:moveTo>
                    <a:pt x="0" y="0"/>
                  </a:moveTo>
                  <a:lnTo>
                    <a:pt x="999109" y="0"/>
                  </a:lnTo>
                  <a:lnTo>
                    <a:pt x="999109" y="254000"/>
                  </a:lnTo>
                  <a:lnTo>
                    <a:pt x="0" y="25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212" r="-207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61" name="Group 61"/>
          <p:cNvGrpSpPr/>
          <p:nvPr/>
        </p:nvGrpSpPr>
        <p:grpSpPr>
          <a:xfrm rot="5400000">
            <a:off x="11077912" y="4990750"/>
            <a:ext cx="749303" cy="190500"/>
            <a:chOff x="0" y="0"/>
            <a:chExt cx="999071" cy="254000"/>
          </a:xfrm>
        </p:grpSpPr>
        <p:sp>
          <p:nvSpPr>
            <p:cNvPr id="62" name="Freeform 62"/>
            <p:cNvSpPr/>
            <p:nvPr/>
          </p:nvSpPr>
          <p:spPr>
            <a:xfrm>
              <a:off x="0" y="0"/>
              <a:ext cx="999109" cy="254000"/>
            </a:xfrm>
            <a:custGeom>
              <a:avLst/>
              <a:gdLst/>
              <a:ahLst/>
              <a:cxnLst/>
              <a:rect l="l" t="t" r="r" b="b"/>
              <a:pathLst>
                <a:path w="999109" h="254000">
                  <a:moveTo>
                    <a:pt x="0" y="0"/>
                  </a:moveTo>
                  <a:lnTo>
                    <a:pt x="999109" y="0"/>
                  </a:lnTo>
                  <a:lnTo>
                    <a:pt x="999109" y="254000"/>
                  </a:lnTo>
                  <a:lnTo>
                    <a:pt x="0" y="25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212" r="-207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63" name="Group 63"/>
          <p:cNvGrpSpPr/>
          <p:nvPr/>
        </p:nvGrpSpPr>
        <p:grpSpPr>
          <a:xfrm rot="5400000">
            <a:off x="14258193" y="5011099"/>
            <a:ext cx="749303" cy="190500"/>
            <a:chOff x="0" y="0"/>
            <a:chExt cx="999071" cy="25400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999109" cy="254000"/>
            </a:xfrm>
            <a:custGeom>
              <a:avLst/>
              <a:gdLst/>
              <a:ahLst/>
              <a:cxnLst/>
              <a:rect l="l" t="t" r="r" b="b"/>
              <a:pathLst>
                <a:path w="999109" h="254000">
                  <a:moveTo>
                    <a:pt x="0" y="0"/>
                  </a:moveTo>
                  <a:lnTo>
                    <a:pt x="999109" y="0"/>
                  </a:lnTo>
                  <a:lnTo>
                    <a:pt x="999109" y="254000"/>
                  </a:lnTo>
                  <a:lnTo>
                    <a:pt x="0" y="25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212" r="-207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65" name="TextBox 65"/>
          <p:cNvSpPr txBox="1"/>
          <p:nvPr/>
        </p:nvSpPr>
        <p:spPr>
          <a:xfrm>
            <a:off x="1010940" y="5949277"/>
            <a:ext cx="3340103" cy="19877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67"/>
              </a:lnSpc>
            </a:pPr>
            <a:r>
              <a:rPr lang="en-US" sz="22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임상영양사</a:t>
            </a:r>
            <a:endParaRPr lang="en-US" sz="15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2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보건영양사</a:t>
            </a:r>
            <a:endParaRPr lang="en-US" sz="22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2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산업체</a:t>
            </a:r>
            <a:r>
              <a:rPr lang="en-US" sz="2200" dirty="0">
                <a:latin typeface="Source Han Sans KR"/>
                <a:ea typeface="Source Han Sans KR"/>
                <a:cs typeface="Source Han Sans KR"/>
                <a:sym typeface="Source Han Sans KR"/>
              </a:rPr>
              <a:t> </a:t>
            </a:r>
            <a:r>
              <a:rPr lang="en-US" sz="22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급식관리</a:t>
            </a:r>
            <a:r>
              <a:rPr lang="en-US" sz="2200" dirty="0">
                <a:latin typeface="Source Han Sans KR"/>
                <a:ea typeface="Source Han Sans KR"/>
                <a:cs typeface="Source Han Sans KR"/>
                <a:sym typeface="Source Han Sans KR"/>
              </a:rPr>
              <a:t> </a:t>
            </a:r>
          </a:p>
          <a:p>
            <a:pPr algn="ctr">
              <a:lnSpc>
                <a:spcPts val="3067"/>
              </a:lnSpc>
            </a:pPr>
            <a:r>
              <a:rPr lang="en-US" sz="22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영양사</a:t>
            </a:r>
            <a:endParaRPr lang="en-US" sz="22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ko-KR" altLang="en-US" sz="2200" dirty="0">
                <a:latin typeface="Source Han Sans KR"/>
                <a:ea typeface="Source Han Sans KR"/>
                <a:cs typeface="Source Han Sans KR"/>
                <a:sym typeface="Source Han Sans KR"/>
              </a:rPr>
              <a:t>영양교사</a:t>
            </a:r>
            <a:endParaRPr lang="en-US" sz="22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</p:txBody>
      </p:sp>
      <p:sp>
        <p:nvSpPr>
          <p:cNvPr id="66" name="TextBox 66"/>
          <p:cNvSpPr txBox="1"/>
          <p:nvPr/>
        </p:nvSpPr>
        <p:spPr>
          <a:xfrm>
            <a:off x="4794269" y="5983095"/>
            <a:ext cx="2425703" cy="1590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67"/>
              </a:lnSpc>
            </a:pPr>
            <a:r>
              <a:rPr lang="en-US" sz="22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식품의약품안전처</a:t>
            </a:r>
            <a:endParaRPr lang="en-US" sz="22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2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보건환경연구소</a:t>
            </a:r>
            <a:endParaRPr lang="en-US" sz="22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2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국립보건원</a:t>
            </a:r>
            <a:endParaRPr lang="en-US" sz="22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2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농촌진흥청</a:t>
            </a:r>
            <a:endParaRPr lang="en-US" sz="22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</p:txBody>
      </p:sp>
      <p:sp>
        <p:nvSpPr>
          <p:cNvPr id="67" name="TextBox 67"/>
          <p:cNvSpPr txBox="1"/>
          <p:nvPr/>
        </p:nvSpPr>
        <p:spPr>
          <a:xfrm>
            <a:off x="8077218" y="5983095"/>
            <a:ext cx="2438400" cy="19877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67"/>
              </a:lnSpc>
            </a:pP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식품영양</a:t>
            </a:r>
            <a:r>
              <a:rPr lang="en-US" sz="2200" dirty="0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전문기자</a:t>
            </a:r>
            <a:endParaRPr lang="en-US" sz="2200" dirty="0">
              <a:solidFill>
                <a:srgbClr val="000000"/>
              </a:solidFill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200" dirty="0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PD 및 </a:t>
            </a: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작가</a:t>
            </a:r>
            <a:endParaRPr lang="en-US" sz="2200" dirty="0">
              <a:solidFill>
                <a:srgbClr val="000000"/>
              </a:solidFill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인터넷</a:t>
            </a:r>
            <a:r>
              <a:rPr lang="en-US" sz="2200" dirty="0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상담</a:t>
            </a:r>
            <a:endParaRPr lang="en-US" sz="2200" dirty="0">
              <a:solidFill>
                <a:srgbClr val="000000"/>
              </a:solidFill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다이어트</a:t>
            </a:r>
            <a:r>
              <a:rPr lang="en-US" sz="2200" dirty="0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프로그래머</a:t>
            </a:r>
            <a:endParaRPr lang="en-US" sz="2200" dirty="0">
              <a:solidFill>
                <a:srgbClr val="000000"/>
              </a:solidFill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ko-KR" altLang="en-US" sz="2200" dirty="0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컨설턴트</a:t>
            </a:r>
            <a:endParaRPr lang="en-US" sz="2200" dirty="0">
              <a:solidFill>
                <a:srgbClr val="000000"/>
              </a:solidFill>
              <a:latin typeface="Source Han Sans KR"/>
              <a:ea typeface="Source Han Sans KR"/>
              <a:cs typeface="Source Han Sans KR"/>
              <a:sym typeface="Source Han Sans KR"/>
            </a:endParaRPr>
          </a:p>
        </p:txBody>
      </p:sp>
      <p:sp>
        <p:nvSpPr>
          <p:cNvPr id="68" name="TextBox 68"/>
          <p:cNvSpPr txBox="1"/>
          <p:nvPr/>
        </p:nvSpPr>
        <p:spPr>
          <a:xfrm>
            <a:off x="11004570" y="5983095"/>
            <a:ext cx="3124200" cy="1590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67"/>
              </a:lnSpc>
            </a:pPr>
            <a:r>
              <a:rPr lang="en-US" sz="20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한국식</a:t>
            </a:r>
            <a:r>
              <a:rPr lang="ko-KR" altLang="en-US" sz="2000" dirty="0">
                <a:latin typeface="Source Han Sans KR"/>
                <a:ea typeface="Source Han Sans KR"/>
                <a:cs typeface="Source Han Sans KR"/>
                <a:sym typeface="Source Han Sans KR"/>
              </a:rPr>
              <a:t>품</a:t>
            </a:r>
            <a:r>
              <a:rPr lang="en-US" sz="20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개발연구원</a:t>
            </a:r>
            <a:endParaRPr lang="en-US" sz="20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0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생명공학연구소</a:t>
            </a:r>
            <a:endParaRPr lang="en-US" sz="20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0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인삼연초연구소</a:t>
            </a:r>
            <a:endParaRPr lang="en-US" sz="2000" dirty="0"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0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원자력연구소</a:t>
            </a:r>
            <a:r>
              <a:rPr lang="en-US" sz="2000" dirty="0">
                <a:latin typeface="Source Han Sans KR"/>
                <a:ea typeface="Source Han Sans KR"/>
                <a:cs typeface="Source Han Sans KR"/>
                <a:sym typeface="Source Han Sans KR"/>
              </a:rPr>
              <a:t> </a:t>
            </a:r>
            <a:r>
              <a:rPr lang="en-US" sz="2000" dirty="0" err="1">
                <a:latin typeface="Source Han Sans KR"/>
                <a:ea typeface="Source Han Sans KR"/>
                <a:cs typeface="Source Han Sans KR"/>
                <a:sym typeface="Source Han Sans KR"/>
              </a:rPr>
              <a:t>식품분야</a:t>
            </a:r>
            <a:r>
              <a:rPr lang="en-US" sz="2000" dirty="0">
                <a:latin typeface="Source Han Sans KR"/>
                <a:ea typeface="Source Han Sans KR"/>
                <a:cs typeface="Source Han Sans KR"/>
                <a:sym typeface="Source Han Sans KR"/>
              </a:rPr>
              <a:t> </a:t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14782804" y="5949276"/>
            <a:ext cx="2184397" cy="1590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67"/>
              </a:lnSpc>
            </a:pP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식품직</a:t>
            </a:r>
            <a:r>
              <a:rPr lang="en-US" sz="2200" dirty="0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분야</a:t>
            </a:r>
            <a:endParaRPr lang="en-US" sz="2200" dirty="0">
              <a:solidFill>
                <a:srgbClr val="000000"/>
              </a:solidFill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위생직</a:t>
            </a:r>
            <a:r>
              <a:rPr lang="en-US" sz="2200" dirty="0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분야</a:t>
            </a:r>
            <a:endParaRPr lang="en-US" sz="2200" dirty="0">
              <a:solidFill>
                <a:srgbClr val="000000"/>
              </a:solidFill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보건직</a:t>
            </a:r>
            <a:r>
              <a:rPr lang="en-US" sz="2200" dirty="0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분야</a:t>
            </a:r>
            <a:endParaRPr lang="en-US" sz="2200" dirty="0">
              <a:solidFill>
                <a:srgbClr val="000000"/>
              </a:solidFill>
              <a:latin typeface="Source Han Sans KR"/>
              <a:ea typeface="Source Han Sans KR"/>
              <a:cs typeface="Source Han Sans KR"/>
              <a:sym typeface="Source Han Sans KR"/>
            </a:endParaRPr>
          </a:p>
          <a:p>
            <a:pPr algn="ctr">
              <a:lnSpc>
                <a:spcPts val="3067"/>
              </a:lnSpc>
            </a:pP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농림직</a:t>
            </a:r>
            <a:r>
              <a:rPr lang="en-US" sz="2200" dirty="0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분야</a:t>
            </a:r>
            <a:endParaRPr lang="en-US" sz="2200" dirty="0">
              <a:solidFill>
                <a:srgbClr val="000000"/>
              </a:solidFill>
              <a:latin typeface="Source Han Sans KR"/>
              <a:ea typeface="Source Han Sans KR"/>
              <a:cs typeface="Source Han Sans KR"/>
              <a:sym typeface="Source Han Sans KR"/>
            </a:endParaRPr>
          </a:p>
        </p:txBody>
      </p:sp>
      <p:grpSp>
        <p:nvGrpSpPr>
          <p:cNvPr id="70" name="Group 70"/>
          <p:cNvGrpSpPr/>
          <p:nvPr/>
        </p:nvGrpSpPr>
        <p:grpSpPr>
          <a:xfrm>
            <a:off x="1028700" y="754825"/>
            <a:ext cx="2024217" cy="547749"/>
            <a:chOff x="0" y="0"/>
            <a:chExt cx="533127" cy="144263"/>
          </a:xfrm>
        </p:grpSpPr>
        <p:sp>
          <p:nvSpPr>
            <p:cNvPr id="71" name="Freeform 71"/>
            <p:cNvSpPr/>
            <p:nvPr/>
          </p:nvSpPr>
          <p:spPr>
            <a:xfrm>
              <a:off x="0" y="0"/>
              <a:ext cx="533127" cy="144263"/>
            </a:xfrm>
            <a:custGeom>
              <a:avLst/>
              <a:gdLst/>
              <a:ahLst/>
              <a:cxnLst/>
              <a:rect l="l" t="t" r="r" b="b"/>
              <a:pathLst>
                <a:path w="533127" h="144263">
                  <a:moveTo>
                    <a:pt x="72132" y="0"/>
                  </a:moveTo>
                  <a:lnTo>
                    <a:pt x="460996" y="0"/>
                  </a:lnTo>
                  <a:cubicBezTo>
                    <a:pt x="480126" y="0"/>
                    <a:pt x="498473" y="7600"/>
                    <a:pt x="512000" y="21127"/>
                  </a:cubicBezTo>
                  <a:cubicBezTo>
                    <a:pt x="525528" y="34654"/>
                    <a:pt x="533127" y="53001"/>
                    <a:pt x="533127" y="72132"/>
                  </a:cubicBezTo>
                  <a:lnTo>
                    <a:pt x="533127" y="72132"/>
                  </a:lnTo>
                  <a:cubicBezTo>
                    <a:pt x="533127" y="91262"/>
                    <a:pt x="525528" y="109609"/>
                    <a:pt x="512000" y="123136"/>
                  </a:cubicBezTo>
                  <a:cubicBezTo>
                    <a:pt x="498473" y="136664"/>
                    <a:pt x="480126" y="144263"/>
                    <a:pt x="460996" y="144263"/>
                  </a:cubicBezTo>
                  <a:lnTo>
                    <a:pt x="72132" y="144263"/>
                  </a:lnTo>
                  <a:cubicBezTo>
                    <a:pt x="53001" y="144263"/>
                    <a:pt x="34654" y="136664"/>
                    <a:pt x="21127" y="123136"/>
                  </a:cubicBezTo>
                  <a:cubicBezTo>
                    <a:pt x="7600" y="109609"/>
                    <a:pt x="0" y="91262"/>
                    <a:pt x="0" y="72132"/>
                  </a:cubicBezTo>
                  <a:lnTo>
                    <a:pt x="0" y="72132"/>
                  </a:lnTo>
                  <a:cubicBezTo>
                    <a:pt x="0" y="53001"/>
                    <a:pt x="7600" y="34654"/>
                    <a:pt x="21127" y="21127"/>
                  </a:cubicBezTo>
                  <a:cubicBezTo>
                    <a:pt x="34654" y="7600"/>
                    <a:pt x="53001" y="0"/>
                    <a:pt x="72132" y="0"/>
                  </a:cubicBezTo>
                  <a:close/>
                </a:path>
              </a:pathLst>
            </a:custGeom>
            <a:solidFill>
              <a:srgbClr val="374375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2" name="TextBox 72"/>
            <p:cNvSpPr txBox="1"/>
            <p:nvPr/>
          </p:nvSpPr>
          <p:spPr>
            <a:xfrm>
              <a:off x="0" y="-276225"/>
              <a:ext cx="533127" cy="4204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00"/>
                </a:lnSpc>
              </a:pPr>
              <a:endParaRPr/>
            </a:p>
          </p:txBody>
        </p:sp>
      </p:grpSp>
      <p:sp>
        <p:nvSpPr>
          <p:cNvPr id="73" name="TextBox 73"/>
          <p:cNvSpPr txBox="1"/>
          <p:nvPr/>
        </p:nvSpPr>
        <p:spPr>
          <a:xfrm>
            <a:off x="1441716" y="649337"/>
            <a:ext cx="1198185" cy="5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25"/>
              </a:lnSpc>
            </a:pPr>
            <a:r>
              <a:rPr lang="en-US" sz="2229" b="1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학과 소개</a:t>
            </a:r>
          </a:p>
        </p:txBody>
      </p:sp>
      <p:sp>
        <p:nvSpPr>
          <p:cNvPr id="74" name="직사각형 73"/>
          <p:cNvSpPr/>
          <p:nvPr/>
        </p:nvSpPr>
        <p:spPr>
          <a:xfrm>
            <a:off x="1541721" y="8199086"/>
            <a:ext cx="26057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대학병원</a:t>
            </a:r>
            <a:r>
              <a:rPr lang="en-US" altLang="ko-KR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, </a:t>
            </a:r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학교</a:t>
            </a:r>
            <a:r>
              <a:rPr lang="en-US" altLang="ko-KR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, </a:t>
            </a:r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산업체</a:t>
            </a:r>
            <a:r>
              <a:rPr lang="en-US" altLang="ko-KR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, </a:t>
            </a:r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보건소 등에서 건강 식단 설계 및 상담</a:t>
            </a:r>
            <a:endParaRPr lang="ko-KR" altLang="en-US" sz="2000" dirty="0"/>
          </a:p>
        </p:txBody>
      </p:sp>
      <p:sp>
        <p:nvSpPr>
          <p:cNvPr id="75" name="직사각형 74"/>
          <p:cNvSpPr/>
          <p:nvPr/>
        </p:nvSpPr>
        <p:spPr>
          <a:xfrm>
            <a:off x="14652804" y="7992806"/>
            <a:ext cx="268646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영양교사</a:t>
            </a:r>
            <a:r>
              <a:rPr lang="en-US" altLang="ko-KR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, </a:t>
            </a:r>
            <a:r>
              <a:rPr lang="ko-KR" altLang="en-US" sz="2000" dirty="0" err="1">
                <a:solidFill>
                  <a:srgbClr val="4A4A4A"/>
                </a:solidFill>
                <a:latin typeface="굴림체" panose="020B0609000101010101" pitchFamily="49" charset="-127"/>
              </a:rPr>
              <a:t>식품위생직</a:t>
            </a:r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 공무원</a:t>
            </a:r>
            <a:r>
              <a:rPr lang="en-US" altLang="ko-KR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, </a:t>
            </a:r>
            <a:r>
              <a:rPr lang="ko-KR" altLang="en-US" sz="2000" dirty="0" err="1">
                <a:solidFill>
                  <a:srgbClr val="4A4A4A"/>
                </a:solidFill>
                <a:latin typeface="굴림체" panose="020B0609000101010101" pitchFamily="49" charset="-127"/>
              </a:rPr>
              <a:t>농식품</a:t>
            </a:r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 관련 연구소 연구원 등</a:t>
            </a:r>
            <a:endParaRPr lang="ko-KR" altLang="en-US" sz="2000" dirty="0"/>
          </a:p>
        </p:txBody>
      </p:sp>
      <p:sp>
        <p:nvSpPr>
          <p:cNvPr id="76" name="직사각형 75"/>
          <p:cNvSpPr/>
          <p:nvPr/>
        </p:nvSpPr>
        <p:spPr>
          <a:xfrm>
            <a:off x="11271929" y="8243773"/>
            <a:ext cx="267646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/>
              <a:t>식품 대기업</a:t>
            </a:r>
            <a:r>
              <a:rPr lang="en-US" altLang="ko-KR" sz="2000" dirty="0"/>
              <a:t>(CJ, </a:t>
            </a:r>
            <a:r>
              <a:rPr lang="ko-KR" altLang="en-US" sz="2000" dirty="0" err="1"/>
              <a:t>오뚜기</a:t>
            </a:r>
            <a:r>
              <a:rPr lang="ko-KR" altLang="en-US" sz="2000" dirty="0"/>
              <a:t> 등</a:t>
            </a:r>
            <a:r>
              <a:rPr lang="en-US" altLang="ko-KR" sz="2000" dirty="0"/>
              <a:t>) </a:t>
            </a:r>
            <a:r>
              <a:rPr lang="ko-KR" altLang="en-US" sz="2000" dirty="0"/>
              <a:t>제품 개발 및 메뉴 컨설팅 등</a:t>
            </a:r>
          </a:p>
        </p:txBody>
      </p:sp>
      <p:sp>
        <p:nvSpPr>
          <p:cNvPr id="77" name="직사각형 76"/>
          <p:cNvSpPr/>
          <p:nvPr/>
        </p:nvSpPr>
        <p:spPr>
          <a:xfrm>
            <a:off x="4794269" y="8278630"/>
            <a:ext cx="26864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영양교사</a:t>
            </a:r>
            <a:r>
              <a:rPr lang="en-US" altLang="ko-KR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, </a:t>
            </a:r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영양 및 </a:t>
            </a:r>
            <a:r>
              <a:rPr lang="ko-KR" altLang="en-US" sz="2000" dirty="0" err="1">
                <a:solidFill>
                  <a:srgbClr val="4A4A4A"/>
                </a:solidFill>
                <a:latin typeface="굴림체" panose="020B0609000101010101" pitchFamily="49" charset="-127"/>
              </a:rPr>
              <a:t>조리관련</a:t>
            </a:r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 </a:t>
            </a:r>
            <a:r>
              <a:rPr lang="ko-KR" altLang="en-US" sz="2000" dirty="0" err="1">
                <a:solidFill>
                  <a:srgbClr val="4A4A4A"/>
                </a:solidFill>
                <a:latin typeface="굴림체" panose="020B0609000101010101" pitchFamily="49" charset="-127"/>
              </a:rPr>
              <a:t>연구업무</a:t>
            </a:r>
            <a:endParaRPr lang="en-US" altLang="ko-KR" sz="2000" dirty="0">
              <a:solidFill>
                <a:srgbClr val="4A4A4A"/>
              </a:solidFill>
              <a:latin typeface="굴림체" panose="020B0609000101010101" pitchFamily="49" charset="-127"/>
            </a:endParaRPr>
          </a:p>
          <a:p>
            <a:r>
              <a:rPr lang="ko-KR" altLang="en-US" sz="2000" dirty="0" err="1">
                <a:solidFill>
                  <a:srgbClr val="4A4A4A"/>
                </a:solidFill>
                <a:latin typeface="굴림체" panose="020B0609000101010101" pitchFamily="49" charset="-127"/>
              </a:rPr>
              <a:t>영양조리</a:t>
            </a:r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 강사</a:t>
            </a:r>
            <a:endParaRPr lang="ko-KR" altLang="en-US" sz="2000" dirty="0"/>
          </a:p>
        </p:txBody>
      </p:sp>
      <p:sp>
        <p:nvSpPr>
          <p:cNvPr id="78" name="직사각형 77"/>
          <p:cNvSpPr/>
          <p:nvPr/>
        </p:nvSpPr>
        <p:spPr>
          <a:xfrm>
            <a:off x="8152729" y="8199086"/>
            <a:ext cx="268646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방송</a:t>
            </a:r>
            <a:r>
              <a:rPr lang="en-US" altLang="ko-KR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, </a:t>
            </a:r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기업 연계 컨설팅</a:t>
            </a:r>
            <a:r>
              <a:rPr lang="en-US" altLang="ko-KR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, </a:t>
            </a:r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인터넷 </a:t>
            </a:r>
            <a:r>
              <a:rPr lang="ko-KR" altLang="en-US" sz="2000" dirty="0" err="1">
                <a:solidFill>
                  <a:srgbClr val="4A4A4A"/>
                </a:solidFill>
                <a:latin typeface="굴림체" panose="020B0609000101010101" pitchFamily="49" charset="-127"/>
              </a:rPr>
              <a:t>조리영양</a:t>
            </a:r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 상담</a:t>
            </a:r>
            <a:r>
              <a:rPr lang="en-US" altLang="ko-KR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, </a:t>
            </a:r>
            <a:r>
              <a:rPr lang="ko-KR" altLang="en-US" sz="2000" dirty="0" err="1">
                <a:solidFill>
                  <a:srgbClr val="4A4A4A"/>
                </a:solidFill>
                <a:latin typeface="굴림체" panose="020B0609000101010101" pitchFamily="49" charset="-127"/>
              </a:rPr>
              <a:t>크리에이터</a:t>
            </a:r>
            <a:r>
              <a:rPr lang="ko-KR" altLang="en-US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 등</a:t>
            </a:r>
            <a:r>
              <a:rPr lang="en-US" altLang="ko-KR" sz="2000" dirty="0">
                <a:solidFill>
                  <a:srgbClr val="4A4A4A"/>
                </a:solidFill>
                <a:latin typeface="굴림체" panose="020B0609000101010101" pitchFamily="49" charset="-127"/>
              </a:rPr>
              <a:t> </a:t>
            </a:r>
            <a:endParaRPr lang="ko-KR" altLang="en-US" sz="2000" dirty="0"/>
          </a:p>
        </p:txBody>
      </p:sp>
      <p:pic>
        <p:nvPicPr>
          <p:cNvPr id="79" name="그림 7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106326" y="9189477"/>
            <a:ext cx="986662" cy="98666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직사각형 76"/>
          <p:cNvSpPr/>
          <p:nvPr/>
        </p:nvSpPr>
        <p:spPr>
          <a:xfrm>
            <a:off x="-17571" y="14141"/>
            <a:ext cx="18285620" cy="1028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10258377" y="6351234"/>
            <a:ext cx="15492" cy="195222"/>
          </a:xfrm>
          <a:custGeom>
            <a:avLst/>
            <a:gdLst>
              <a:gd name="T0" fmla="*/ 8 w 10"/>
              <a:gd name="T1" fmla="*/ 168 h 168"/>
              <a:gd name="T2" fmla="*/ 8 w 10"/>
              <a:gd name="T3" fmla="*/ 168 h 168"/>
              <a:gd name="T4" fmla="*/ 4 w 10"/>
              <a:gd name="T5" fmla="*/ 84 h 168"/>
              <a:gd name="T6" fmla="*/ 4 w 10"/>
              <a:gd name="T7" fmla="*/ 84 h 168"/>
              <a:gd name="T8" fmla="*/ 4 w 10"/>
              <a:gd name="T9" fmla="*/ 62 h 168"/>
              <a:gd name="T10" fmla="*/ 4 w 10"/>
              <a:gd name="T11" fmla="*/ 62 h 168"/>
              <a:gd name="T12" fmla="*/ 2 w 10"/>
              <a:gd name="T13" fmla="*/ 42 h 168"/>
              <a:gd name="T14" fmla="*/ 2 w 10"/>
              <a:gd name="T15" fmla="*/ 42 h 168"/>
              <a:gd name="T16" fmla="*/ 0 w 10"/>
              <a:gd name="T17" fmla="*/ 0 h 168"/>
              <a:gd name="T18" fmla="*/ 0 w 10"/>
              <a:gd name="T19" fmla="*/ 0 h 168"/>
              <a:gd name="T20" fmla="*/ 4 w 10"/>
              <a:gd name="T21" fmla="*/ 44 h 168"/>
              <a:gd name="T22" fmla="*/ 4 w 10"/>
              <a:gd name="T23" fmla="*/ 44 h 168"/>
              <a:gd name="T24" fmla="*/ 6 w 10"/>
              <a:gd name="T25" fmla="*/ 66 h 168"/>
              <a:gd name="T26" fmla="*/ 6 w 10"/>
              <a:gd name="T27" fmla="*/ 66 h 168"/>
              <a:gd name="T28" fmla="*/ 8 w 10"/>
              <a:gd name="T29" fmla="*/ 86 h 168"/>
              <a:gd name="T30" fmla="*/ 8 w 10"/>
              <a:gd name="T31" fmla="*/ 86 h 168"/>
              <a:gd name="T32" fmla="*/ 10 w 10"/>
              <a:gd name="T33" fmla="*/ 128 h 168"/>
              <a:gd name="T34" fmla="*/ 8 w 10"/>
              <a:gd name="T35" fmla="*/ 168 h 168"/>
              <a:gd name="T36" fmla="*/ 8 w 10"/>
              <a:gd name="T37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" h="168">
                <a:moveTo>
                  <a:pt x="8" y="168"/>
                </a:moveTo>
                <a:lnTo>
                  <a:pt x="8" y="168"/>
                </a:lnTo>
                <a:lnTo>
                  <a:pt x="4" y="84"/>
                </a:lnTo>
                <a:lnTo>
                  <a:pt x="4" y="84"/>
                </a:lnTo>
                <a:lnTo>
                  <a:pt x="4" y="62"/>
                </a:lnTo>
                <a:lnTo>
                  <a:pt x="4" y="62"/>
                </a:lnTo>
                <a:lnTo>
                  <a:pt x="2" y="42"/>
                </a:lnTo>
                <a:lnTo>
                  <a:pt x="2" y="42"/>
                </a:lnTo>
                <a:lnTo>
                  <a:pt x="0" y="0"/>
                </a:lnTo>
                <a:lnTo>
                  <a:pt x="0" y="0"/>
                </a:lnTo>
                <a:lnTo>
                  <a:pt x="4" y="44"/>
                </a:lnTo>
                <a:lnTo>
                  <a:pt x="4" y="44"/>
                </a:lnTo>
                <a:lnTo>
                  <a:pt x="6" y="66"/>
                </a:lnTo>
                <a:lnTo>
                  <a:pt x="6" y="66"/>
                </a:lnTo>
                <a:lnTo>
                  <a:pt x="8" y="86"/>
                </a:lnTo>
                <a:lnTo>
                  <a:pt x="8" y="86"/>
                </a:lnTo>
                <a:lnTo>
                  <a:pt x="10" y="128"/>
                </a:lnTo>
                <a:lnTo>
                  <a:pt x="8" y="168"/>
                </a:lnTo>
                <a:lnTo>
                  <a:pt x="8" y="168"/>
                </a:lnTo>
                <a:close/>
              </a:path>
            </a:pathLst>
          </a:custGeom>
          <a:solidFill>
            <a:srgbClr val="46301A"/>
          </a:solidFill>
          <a:ln>
            <a:noFill/>
          </a:ln>
        </p:spPr>
        <p:txBody>
          <a:bodyPr vert="horz" wrap="square" lIns="137160" tIns="68580" rIns="137160" bIns="6858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95" y="0"/>
            <a:ext cx="18285620" cy="10287000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17858" y="9979451"/>
            <a:ext cx="18285621" cy="307551"/>
            <a:chOff x="-1" y="216058"/>
            <a:chExt cx="8534400" cy="342900"/>
          </a:xfrm>
        </p:grpSpPr>
        <p:sp>
          <p:nvSpPr>
            <p:cNvPr id="27" name="직사각형 26"/>
            <p:cNvSpPr/>
            <p:nvPr/>
          </p:nvSpPr>
          <p:spPr>
            <a:xfrm>
              <a:off x="-1" y="216058"/>
              <a:ext cx="2133399" cy="342900"/>
            </a:xfrm>
            <a:prstGeom prst="rect">
              <a:avLst/>
            </a:prstGeom>
            <a:solidFill>
              <a:srgbClr val="1E8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133666" y="216058"/>
              <a:ext cx="2133399" cy="342900"/>
            </a:xfrm>
            <a:prstGeom prst="rect">
              <a:avLst/>
            </a:prstGeom>
            <a:solidFill>
              <a:srgbClr val="FCCC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267333" y="216058"/>
              <a:ext cx="2133399" cy="342900"/>
            </a:xfrm>
            <a:prstGeom prst="rect">
              <a:avLst/>
            </a:prstGeom>
            <a:solidFill>
              <a:srgbClr val="E859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6401000" y="216058"/>
              <a:ext cx="2133399" cy="342900"/>
            </a:xfrm>
            <a:prstGeom prst="rect">
              <a:avLst/>
            </a:prstGeom>
            <a:solidFill>
              <a:srgbClr val="05090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48" b="21846"/>
          <a:stretch/>
        </p:blipFill>
        <p:spPr>
          <a:xfrm>
            <a:off x="2267629" y="1835636"/>
            <a:ext cx="13716000" cy="5781824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EE88A531-C9CF-4898-A4B6-FFF25771DA69}"/>
              </a:ext>
            </a:extLst>
          </p:cNvPr>
          <p:cNvSpPr/>
          <p:nvPr/>
        </p:nvSpPr>
        <p:spPr>
          <a:xfrm>
            <a:off x="6172200" y="3932029"/>
            <a:ext cx="668163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80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 소개</a:t>
            </a:r>
          </a:p>
        </p:txBody>
      </p:sp>
      <p:sp>
        <p:nvSpPr>
          <p:cNvPr id="3" name="AutoShape 2" descr="외식조리영양학과 로고 디자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/>
          <a:srcRect l="66667" t="25781" b="32031"/>
          <a:stretch/>
        </p:blipFill>
        <p:spPr>
          <a:xfrm>
            <a:off x="16459200" y="8420100"/>
            <a:ext cx="1482819" cy="125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0812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업로드한 이미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966" y="723900"/>
            <a:ext cx="17345971" cy="83058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l="66667" t="25781" b="32031"/>
          <a:stretch/>
        </p:blipFill>
        <p:spPr>
          <a:xfrm>
            <a:off x="16840200" y="8993981"/>
            <a:ext cx="1254220" cy="1058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8459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952500"/>
            <a:ext cx="17678400" cy="817765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rcRect l="66667" t="25781" b="32031"/>
          <a:stretch/>
        </p:blipFill>
        <p:spPr>
          <a:xfrm>
            <a:off x="16764000" y="8929688"/>
            <a:ext cx="1330420" cy="112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9829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교직 과정 안내 인포그래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75" y="88128"/>
            <a:ext cx="18132425" cy="1000837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14859000" y="-64770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/>
          <a:srcRect l="66667" t="25781" b="32031"/>
          <a:stretch/>
        </p:blipFill>
        <p:spPr>
          <a:xfrm>
            <a:off x="16840200" y="9027366"/>
            <a:ext cx="1254220" cy="1058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9732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직사각형 76"/>
          <p:cNvSpPr/>
          <p:nvPr/>
        </p:nvSpPr>
        <p:spPr>
          <a:xfrm>
            <a:off x="1192" y="1"/>
            <a:ext cx="18285620" cy="1028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10258377" y="6351234"/>
            <a:ext cx="15492" cy="195222"/>
          </a:xfrm>
          <a:custGeom>
            <a:avLst/>
            <a:gdLst>
              <a:gd name="T0" fmla="*/ 8 w 10"/>
              <a:gd name="T1" fmla="*/ 168 h 168"/>
              <a:gd name="T2" fmla="*/ 8 w 10"/>
              <a:gd name="T3" fmla="*/ 168 h 168"/>
              <a:gd name="T4" fmla="*/ 4 w 10"/>
              <a:gd name="T5" fmla="*/ 84 h 168"/>
              <a:gd name="T6" fmla="*/ 4 w 10"/>
              <a:gd name="T7" fmla="*/ 84 h 168"/>
              <a:gd name="T8" fmla="*/ 4 w 10"/>
              <a:gd name="T9" fmla="*/ 62 h 168"/>
              <a:gd name="T10" fmla="*/ 4 w 10"/>
              <a:gd name="T11" fmla="*/ 62 h 168"/>
              <a:gd name="T12" fmla="*/ 2 w 10"/>
              <a:gd name="T13" fmla="*/ 42 h 168"/>
              <a:gd name="T14" fmla="*/ 2 w 10"/>
              <a:gd name="T15" fmla="*/ 42 h 168"/>
              <a:gd name="T16" fmla="*/ 0 w 10"/>
              <a:gd name="T17" fmla="*/ 0 h 168"/>
              <a:gd name="T18" fmla="*/ 0 w 10"/>
              <a:gd name="T19" fmla="*/ 0 h 168"/>
              <a:gd name="T20" fmla="*/ 4 w 10"/>
              <a:gd name="T21" fmla="*/ 44 h 168"/>
              <a:gd name="T22" fmla="*/ 4 w 10"/>
              <a:gd name="T23" fmla="*/ 44 h 168"/>
              <a:gd name="T24" fmla="*/ 6 w 10"/>
              <a:gd name="T25" fmla="*/ 66 h 168"/>
              <a:gd name="T26" fmla="*/ 6 w 10"/>
              <a:gd name="T27" fmla="*/ 66 h 168"/>
              <a:gd name="T28" fmla="*/ 8 w 10"/>
              <a:gd name="T29" fmla="*/ 86 h 168"/>
              <a:gd name="T30" fmla="*/ 8 w 10"/>
              <a:gd name="T31" fmla="*/ 86 h 168"/>
              <a:gd name="T32" fmla="*/ 10 w 10"/>
              <a:gd name="T33" fmla="*/ 128 h 168"/>
              <a:gd name="T34" fmla="*/ 8 w 10"/>
              <a:gd name="T35" fmla="*/ 168 h 168"/>
              <a:gd name="T36" fmla="*/ 8 w 10"/>
              <a:gd name="T37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" h="168">
                <a:moveTo>
                  <a:pt x="8" y="168"/>
                </a:moveTo>
                <a:lnTo>
                  <a:pt x="8" y="168"/>
                </a:lnTo>
                <a:lnTo>
                  <a:pt x="4" y="84"/>
                </a:lnTo>
                <a:lnTo>
                  <a:pt x="4" y="84"/>
                </a:lnTo>
                <a:lnTo>
                  <a:pt x="4" y="62"/>
                </a:lnTo>
                <a:lnTo>
                  <a:pt x="4" y="62"/>
                </a:lnTo>
                <a:lnTo>
                  <a:pt x="2" y="42"/>
                </a:lnTo>
                <a:lnTo>
                  <a:pt x="2" y="42"/>
                </a:lnTo>
                <a:lnTo>
                  <a:pt x="0" y="0"/>
                </a:lnTo>
                <a:lnTo>
                  <a:pt x="0" y="0"/>
                </a:lnTo>
                <a:lnTo>
                  <a:pt x="4" y="44"/>
                </a:lnTo>
                <a:lnTo>
                  <a:pt x="4" y="44"/>
                </a:lnTo>
                <a:lnTo>
                  <a:pt x="6" y="66"/>
                </a:lnTo>
                <a:lnTo>
                  <a:pt x="6" y="66"/>
                </a:lnTo>
                <a:lnTo>
                  <a:pt x="8" y="86"/>
                </a:lnTo>
                <a:lnTo>
                  <a:pt x="8" y="86"/>
                </a:lnTo>
                <a:lnTo>
                  <a:pt x="10" y="128"/>
                </a:lnTo>
                <a:lnTo>
                  <a:pt x="8" y="168"/>
                </a:lnTo>
                <a:lnTo>
                  <a:pt x="8" y="168"/>
                </a:lnTo>
                <a:close/>
              </a:path>
            </a:pathLst>
          </a:custGeom>
          <a:solidFill>
            <a:srgbClr val="46301A"/>
          </a:solidFill>
          <a:ln>
            <a:noFill/>
          </a:ln>
        </p:spPr>
        <p:txBody>
          <a:bodyPr vert="horz" wrap="square" lIns="137160" tIns="68580" rIns="137160" bIns="6858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95" y="0"/>
            <a:ext cx="18285620" cy="10287000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17858" y="9979451"/>
            <a:ext cx="18285621" cy="307551"/>
            <a:chOff x="-1" y="216058"/>
            <a:chExt cx="8534400" cy="342900"/>
          </a:xfrm>
        </p:grpSpPr>
        <p:sp>
          <p:nvSpPr>
            <p:cNvPr id="27" name="직사각형 26"/>
            <p:cNvSpPr/>
            <p:nvPr/>
          </p:nvSpPr>
          <p:spPr>
            <a:xfrm>
              <a:off x="-1" y="216058"/>
              <a:ext cx="2133399" cy="342900"/>
            </a:xfrm>
            <a:prstGeom prst="rect">
              <a:avLst/>
            </a:prstGeom>
            <a:solidFill>
              <a:srgbClr val="1E8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133666" y="216058"/>
              <a:ext cx="2133399" cy="342900"/>
            </a:xfrm>
            <a:prstGeom prst="rect">
              <a:avLst/>
            </a:prstGeom>
            <a:solidFill>
              <a:srgbClr val="FCCC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267333" y="216058"/>
              <a:ext cx="2133399" cy="342900"/>
            </a:xfrm>
            <a:prstGeom prst="rect">
              <a:avLst/>
            </a:prstGeom>
            <a:solidFill>
              <a:srgbClr val="E859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6401000" y="216058"/>
              <a:ext cx="2133399" cy="342900"/>
            </a:xfrm>
            <a:prstGeom prst="rect">
              <a:avLst/>
            </a:prstGeom>
            <a:solidFill>
              <a:srgbClr val="05090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4" t="3282" r="82308" b="79487"/>
          <a:stretch/>
        </p:blipFill>
        <p:spPr>
          <a:xfrm>
            <a:off x="485440" y="373733"/>
            <a:ext cx="1856936" cy="1772531"/>
          </a:xfrm>
          <a:prstGeom prst="rect">
            <a:avLst/>
          </a:prstGeom>
        </p:spPr>
      </p:pic>
      <p:sp>
        <p:nvSpPr>
          <p:cNvPr id="17" name="내용 개체 틀 2"/>
          <p:cNvSpPr txBox="1">
            <a:spLocks/>
          </p:cNvSpPr>
          <p:nvPr/>
        </p:nvSpPr>
        <p:spPr>
          <a:xfrm>
            <a:off x="2073711" y="1823911"/>
            <a:ext cx="12328884" cy="678894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ko-KR" altLang="en-US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73711" y="515600"/>
            <a:ext cx="14565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국제교류 프로그램</a:t>
            </a:r>
            <a:r>
              <a:rPr lang="en-US" altLang="ko-KR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sz="7200" b="1" dirty="0">
              <a:solidFill>
                <a:srgbClr val="8B0F2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3720" y="2517642"/>
            <a:ext cx="106064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ko-KR" altLang="en-US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EC5E89A-1898-490E-B3B8-5237ED476F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68" y="2063219"/>
            <a:ext cx="9250337" cy="223116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11656F8-A72B-4706-BC89-2B446960DD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54" y="4665765"/>
            <a:ext cx="8981363" cy="493906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5EE457DA-FDED-4CCD-B715-CEF68A73E16B}"/>
              </a:ext>
            </a:extLst>
          </p:cNvPr>
          <p:cNvSpPr txBox="1"/>
          <p:nvPr/>
        </p:nvSpPr>
        <p:spPr>
          <a:xfrm>
            <a:off x="9267537" y="4139530"/>
            <a:ext cx="898136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28625" indent="-428625">
              <a:buFont typeface="Arial" panose="020B0604020202020204" pitchFamily="34" charset="0"/>
              <a:buChar char="•"/>
            </a:pPr>
            <a:r>
              <a:rPr lang="ko-KR" altLang="en-US" sz="2700" dirty="0" err="1">
                <a:solidFill>
                  <a:schemeClr val="bg2">
                    <a:lumMod val="10000"/>
                  </a:schemeClr>
                </a:solidFill>
              </a:rPr>
              <a:t>우송대</a:t>
            </a: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altLang="ko-KR" sz="2700" dirty="0">
                <a:solidFill>
                  <a:schemeClr val="bg2">
                    <a:lumMod val="10000"/>
                  </a:schemeClr>
                </a:solidFill>
              </a:rPr>
              <a:t>1.5</a:t>
            </a: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년 과정 이상 수업 후 이수 가능</a:t>
            </a: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스페인 바르셀로나 </a:t>
            </a:r>
            <a:r>
              <a:rPr lang="en-US" altLang="ko-KR" sz="2700" dirty="0">
                <a:solidFill>
                  <a:schemeClr val="bg2">
                    <a:lumMod val="10000"/>
                  </a:schemeClr>
                </a:solidFill>
              </a:rPr>
              <a:t>CETT-UB</a:t>
            </a: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대학</a:t>
            </a: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en-US" altLang="ko-KR" sz="2700" dirty="0">
                <a:solidFill>
                  <a:schemeClr val="bg2">
                    <a:lumMod val="10000"/>
                  </a:schemeClr>
                </a:solidFill>
              </a:rPr>
              <a:t>      (</a:t>
            </a: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바르셀로나 대학으로 스페인 </a:t>
            </a:r>
            <a:r>
              <a:rPr lang="en-US" altLang="ko-KR" sz="2700" dirty="0">
                <a:solidFill>
                  <a:schemeClr val="bg2">
                    <a:lumMod val="10000"/>
                  </a:schemeClr>
                </a:solidFill>
              </a:rPr>
              <a:t>1</a:t>
            </a: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위 대학</a:t>
            </a:r>
            <a:r>
              <a:rPr lang="en-US" altLang="ko-KR" sz="2700" dirty="0">
                <a:solidFill>
                  <a:schemeClr val="bg2">
                    <a:lumMod val="10000"/>
                  </a:schemeClr>
                </a:solidFill>
              </a:rPr>
              <a:t>)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유럽 외식조리 프로그램 </a:t>
            </a:r>
            <a:r>
              <a:rPr lang="en-US" altLang="ko-KR" sz="2700" dirty="0">
                <a:solidFill>
                  <a:schemeClr val="bg2">
                    <a:lumMod val="10000"/>
                  </a:schemeClr>
                </a:solidFill>
              </a:rPr>
              <a:t>1</a:t>
            </a: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년 교환학생 </a:t>
            </a:r>
            <a:r>
              <a:rPr lang="en-US" altLang="ko-KR" sz="2700" dirty="0">
                <a:solidFill>
                  <a:schemeClr val="bg2">
                    <a:lumMod val="10000"/>
                  </a:schemeClr>
                </a:solidFill>
              </a:rPr>
              <a:t>44</a:t>
            </a: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학점 이수 과정</a:t>
            </a: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현지 대학에서 전 과정 영어로 수업 진행</a:t>
            </a: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5"/>
          <a:srcRect l="66667" t="25781" b="32031"/>
          <a:stretch/>
        </p:blipFill>
        <p:spPr>
          <a:xfrm>
            <a:off x="16965386" y="8873269"/>
            <a:ext cx="1245415" cy="105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5889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직사각형 76"/>
          <p:cNvSpPr/>
          <p:nvPr/>
        </p:nvSpPr>
        <p:spPr>
          <a:xfrm>
            <a:off x="1192" y="1"/>
            <a:ext cx="18285620" cy="1028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10258377" y="6351234"/>
            <a:ext cx="15492" cy="195222"/>
          </a:xfrm>
          <a:custGeom>
            <a:avLst/>
            <a:gdLst>
              <a:gd name="T0" fmla="*/ 8 w 10"/>
              <a:gd name="T1" fmla="*/ 168 h 168"/>
              <a:gd name="T2" fmla="*/ 8 w 10"/>
              <a:gd name="T3" fmla="*/ 168 h 168"/>
              <a:gd name="T4" fmla="*/ 4 w 10"/>
              <a:gd name="T5" fmla="*/ 84 h 168"/>
              <a:gd name="T6" fmla="*/ 4 w 10"/>
              <a:gd name="T7" fmla="*/ 84 h 168"/>
              <a:gd name="T8" fmla="*/ 4 w 10"/>
              <a:gd name="T9" fmla="*/ 62 h 168"/>
              <a:gd name="T10" fmla="*/ 4 w 10"/>
              <a:gd name="T11" fmla="*/ 62 h 168"/>
              <a:gd name="T12" fmla="*/ 2 w 10"/>
              <a:gd name="T13" fmla="*/ 42 h 168"/>
              <a:gd name="T14" fmla="*/ 2 w 10"/>
              <a:gd name="T15" fmla="*/ 42 h 168"/>
              <a:gd name="T16" fmla="*/ 0 w 10"/>
              <a:gd name="T17" fmla="*/ 0 h 168"/>
              <a:gd name="T18" fmla="*/ 0 w 10"/>
              <a:gd name="T19" fmla="*/ 0 h 168"/>
              <a:gd name="T20" fmla="*/ 4 w 10"/>
              <a:gd name="T21" fmla="*/ 44 h 168"/>
              <a:gd name="T22" fmla="*/ 4 w 10"/>
              <a:gd name="T23" fmla="*/ 44 h 168"/>
              <a:gd name="T24" fmla="*/ 6 w 10"/>
              <a:gd name="T25" fmla="*/ 66 h 168"/>
              <a:gd name="T26" fmla="*/ 6 w 10"/>
              <a:gd name="T27" fmla="*/ 66 h 168"/>
              <a:gd name="T28" fmla="*/ 8 w 10"/>
              <a:gd name="T29" fmla="*/ 86 h 168"/>
              <a:gd name="T30" fmla="*/ 8 w 10"/>
              <a:gd name="T31" fmla="*/ 86 h 168"/>
              <a:gd name="T32" fmla="*/ 10 w 10"/>
              <a:gd name="T33" fmla="*/ 128 h 168"/>
              <a:gd name="T34" fmla="*/ 8 w 10"/>
              <a:gd name="T35" fmla="*/ 168 h 168"/>
              <a:gd name="T36" fmla="*/ 8 w 10"/>
              <a:gd name="T37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" h="168">
                <a:moveTo>
                  <a:pt x="8" y="168"/>
                </a:moveTo>
                <a:lnTo>
                  <a:pt x="8" y="168"/>
                </a:lnTo>
                <a:lnTo>
                  <a:pt x="4" y="84"/>
                </a:lnTo>
                <a:lnTo>
                  <a:pt x="4" y="84"/>
                </a:lnTo>
                <a:lnTo>
                  <a:pt x="4" y="62"/>
                </a:lnTo>
                <a:lnTo>
                  <a:pt x="4" y="62"/>
                </a:lnTo>
                <a:lnTo>
                  <a:pt x="2" y="42"/>
                </a:lnTo>
                <a:lnTo>
                  <a:pt x="2" y="42"/>
                </a:lnTo>
                <a:lnTo>
                  <a:pt x="0" y="0"/>
                </a:lnTo>
                <a:lnTo>
                  <a:pt x="0" y="0"/>
                </a:lnTo>
                <a:lnTo>
                  <a:pt x="4" y="44"/>
                </a:lnTo>
                <a:lnTo>
                  <a:pt x="4" y="44"/>
                </a:lnTo>
                <a:lnTo>
                  <a:pt x="6" y="66"/>
                </a:lnTo>
                <a:lnTo>
                  <a:pt x="6" y="66"/>
                </a:lnTo>
                <a:lnTo>
                  <a:pt x="8" y="86"/>
                </a:lnTo>
                <a:lnTo>
                  <a:pt x="8" y="86"/>
                </a:lnTo>
                <a:lnTo>
                  <a:pt x="10" y="128"/>
                </a:lnTo>
                <a:lnTo>
                  <a:pt x="8" y="168"/>
                </a:lnTo>
                <a:lnTo>
                  <a:pt x="8" y="168"/>
                </a:lnTo>
                <a:close/>
              </a:path>
            </a:pathLst>
          </a:custGeom>
          <a:solidFill>
            <a:srgbClr val="46301A"/>
          </a:solidFill>
          <a:ln>
            <a:noFill/>
          </a:ln>
        </p:spPr>
        <p:txBody>
          <a:bodyPr vert="horz" wrap="square" lIns="137160" tIns="68580" rIns="137160" bIns="6858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95" y="0"/>
            <a:ext cx="18285620" cy="10287000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17858" y="9979451"/>
            <a:ext cx="18285621" cy="307551"/>
            <a:chOff x="-1" y="216058"/>
            <a:chExt cx="8534400" cy="342900"/>
          </a:xfrm>
        </p:grpSpPr>
        <p:sp>
          <p:nvSpPr>
            <p:cNvPr id="27" name="직사각형 26"/>
            <p:cNvSpPr/>
            <p:nvPr/>
          </p:nvSpPr>
          <p:spPr>
            <a:xfrm>
              <a:off x="-1" y="216058"/>
              <a:ext cx="2133399" cy="342900"/>
            </a:xfrm>
            <a:prstGeom prst="rect">
              <a:avLst/>
            </a:prstGeom>
            <a:solidFill>
              <a:srgbClr val="1E8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133666" y="216058"/>
              <a:ext cx="2133399" cy="342900"/>
            </a:xfrm>
            <a:prstGeom prst="rect">
              <a:avLst/>
            </a:prstGeom>
            <a:solidFill>
              <a:srgbClr val="FCCC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267333" y="216058"/>
              <a:ext cx="2133399" cy="342900"/>
            </a:xfrm>
            <a:prstGeom prst="rect">
              <a:avLst/>
            </a:prstGeom>
            <a:solidFill>
              <a:srgbClr val="E859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6401000" y="216058"/>
              <a:ext cx="2133399" cy="342900"/>
            </a:xfrm>
            <a:prstGeom prst="rect">
              <a:avLst/>
            </a:prstGeom>
            <a:solidFill>
              <a:srgbClr val="05090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4" t="3282" r="82308" b="79487"/>
          <a:stretch/>
        </p:blipFill>
        <p:spPr>
          <a:xfrm>
            <a:off x="485440" y="373733"/>
            <a:ext cx="1856936" cy="1772531"/>
          </a:xfrm>
          <a:prstGeom prst="rect">
            <a:avLst/>
          </a:prstGeom>
        </p:spPr>
      </p:pic>
      <p:sp>
        <p:nvSpPr>
          <p:cNvPr id="17" name="내용 개체 틀 2"/>
          <p:cNvSpPr txBox="1">
            <a:spLocks/>
          </p:cNvSpPr>
          <p:nvPr/>
        </p:nvSpPr>
        <p:spPr>
          <a:xfrm>
            <a:off x="2073711" y="1823911"/>
            <a:ext cx="12328884" cy="678894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ko-KR" altLang="en-US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73711" y="515600"/>
            <a:ext cx="14565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국제교류 프로그램</a:t>
            </a:r>
            <a:r>
              <a:rPr lang="en-US" altLang="ko-KR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sz="7200" b="1" dirty="0">
              <a:solidFill>
                <a:srgbClr val="8B0F2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3720" y="2517642"/>
            <a:ext cx="106064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ko-KR" altLang="en-US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EE457DA-FDED-4CCD-B715-CEF68A73E16B}"/>
              </a:ext>
            </a:extLst>
          </p:cNvPr>
          <p:cNvSpPr txBox="1"/>
          <p:nvPr/>
        </p:nvSpPr>
        <p:spPr>
          <a:xfrm>
            <a:off x="3498129" y="4522812"/>
            <a:ext cx="1110579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Master Class INBP Patisserie</a:t>
            </a:r>
          </a:p>
          <a:p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ko-KR" altLang="en-US" sz="2700" dirty="0" err="1">
                <a:solidFill>
                  <a:schemeClr val="bg2">
                    <a:lumMod val="10000"/>
                  </a:schemeClr>
                </a:solidFill>
              </a:rPr>
              <a:t>제과제빵에</a:t>
            </a: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 관심이 많은 학생에게 제공하기 위해 고안된 커리큘럼</a:t>
            </a: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ko-KR" altLang="en-US" sz="2700" dirty="0" err="1">
                <a:solidFill>
                  <a:schemeClr val="bg2">
                    <a:lumMod val="10000"/>
                  </a:schemeClr>
                </a:solidFill>
              </a:rPr>
              <a:t>명성높은</a:t>
            </a: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altLang="ko-KR" sz="2700" dirty="0">
                <a:solidFill>
                  <a:schemeClr val="bg2">
                    <a:lumMod val="10000"/>
                  </a:schemeClr>
                </a:solidFill>
              </a:rPr>
              <a:t>INBP Patisserie-Chocolate diploma </a:t>
            </a: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취득을 위해 우수한 프랑스 교수님에 의해 제공되는 고품격 실습 수업</a:t>
            </a: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모든 수업은 </a:t>
            </a:r>
            <a:r>
              <a:rPr lang="en-US" altLang="ko-KR" sz="2700" dirty="0">
                <a:solidFill>
                  <a:schemeClr val="bg2">
                    <a:lumMod val="10000"/>
                  </a:schemeClr>
                </a:solidFill>
              </a:rPr>
              <a:t>INBP </a:t>
            </a: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레시피로 프랑스 교수님 지도 아래 진행</a:t>
            </a: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ko-KR" altLang="en-US" sz="2700" dirty="0">
                <a:solidFill>
                  <a:schemeClr val="bg2">
                    <a:lumMod val="10000"/>
                  </a:schemeClr>
                </a:solidFill>
              </a:rPr>
              <a:t>프랑스 방식으로 전통적인 부분부터 현대식으로 재해석된 제품까지 실습으로 학습</a:t>
            </a:r>
            <a:endParaRPr lang="en-US" altLang="ko-KR" sz="27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C2BCBC8-5508-4664-97BD-39045BF40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8481" y="2179230"/>
            <a:ext cx="8691038" cy="2250438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4"/>
          <a:srcRect l="66667" t="25781" b="32031"/>
          <a:stretch/>
        </p:blipFill>
        <p:spPr>
          <a:xfrm>
            <a:off x="16916399" y="8950308"/>
            <a:ext cx="1184453" cy="999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3050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직사각형 76"/>
          <p:cNvSpPr/>
          <p:nvPr/>
        </p:nvSpPr>
        <p:spPr>
          <a:xfrm>
            <a:off x="1192" y="1"/>
            <a:ext cx="18285620" cy="1028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10258377" y="6351234"/>
            <a:ext cx="15492" cy="195222"/>
          </a:xfrm>
          <a:custGeom>
            <a:avLst/>
            <a:gdLst>
              <a:gd name="T0" fmla="*/ 8 w 10"/>
              <a:gd name="T1" fmla="*/ 168 h 168"/>
              <a:gd name="T2" fmla="*/ 8 w 10"/>
              <a:gd name="T3" fmla="*/ 168 h 168"/>
              <a:gd name="T4" fmla="*/ 4 w 10"/>
              <a:gd name="T5" fmla="*/ 84 h 168"/>
              <a:gd name="T6" fmla="*/ 4 w 10"/>
              <a:gd name="T7" fmla="*/ 84 h 168"/>
              <a:gd name="T8" fmla="*/ 4 w 10"/>
              <a:gd name="T9" fmla="*/ 62 h 168"/>
              <a:gd name="T10" fmla="*/ 4 w 10"/>
              <a:gd name="T11" fmla="*/ 62 h 168"/>
              <a:gd name="T12" fmla="*/ 2 w 10"/>
              <a:gd name="T13" fmla="*/ 42 h 168"/>
              <a:gd name="T14" fmla="*/ 2 w 10"/>
              <a:gd name="T15" fmla="*/ 42 h 168"/>
              <a:gd name="T16" fmla="*/ 0 w 10"/>
              <a:gd name="T17" fmla="*/ 0 h 168"/>
              <a:gd name="T18" fmla="*/ 0 w 10"/>
              <a:gd name="T19" fmla="*/ 0 h 168"/>
              <a:gd name="T20" fmla="*/ 4 w 10"/>
              <a:gd name="T21" fmla="*/ 44 h 168"/>
              <a:gd name="T22" fmla="*/ 4 w 10"/>
              <a:gd name="T23" fmla="*/ 44 h 168"/>
              <a:gd name="T24" fmla="*/ 6 w 10"/>
              <a:gd name="T25" fmla="*/ 66 h 168"/>
              <a:gd name="T26" fmla="*/ 6 w 10"/>
              <a:gd name="T27" fmla="*/ 66 h 168"/>
              <a:gd name="T28" fmla="*/ 8 w 10"/>
              <a:gd name="T29" fmla="*/ 86 h 168"/>
              <a:gd name="T30" fmla="*/ 8 w 10"/>
              <a:gd name="T31" fmla="*/ 86 h 168"/>
              <a:gd name="T32" fmla="*/ 10 w 10"/>
              <a:gd name="T33" fmla="*/ 128 h 168"/>
              <a:gd name="T34" fmla="*/ 8 w 10"/>
              <a:gd name="T35" fmla="*/ 168 h 168"/>
              <a:gd name="T36" fmla="*/ 8 w 10"/>
              <a:gd name="T37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" h="168">
                <a:moveTo>
                  <a:pt x="8" y="168"/>
                </a:moveTo>
                <a:lnTo>
                  <a:pt x="8" y="168"/>
                </a:lnTo>
                <a:lnTo>
                  <a:pt x="4" y="84"/>
                </a:lnTo>
                <a:lnTo>
                  <a:pt x="4" y="84"/>
                </a:lnTo>
                <a:lnTo>
                  <a:pt x="4" y="62"/>
                </a:lnTo>
                <a:lnTo>
                  <a:pt x="4" y="62"/>
                </a:lnTo>
                <a:lnTo>
                  <a:pt x="2" y="42"/>
                </a:lnTo>
                <a:lnTo>
                  <a:pt x="2" y="42"/>
                </a:lnTo>
                <a:lnTo>
                  <a:pt x="0" y="0"/>
                </a:lnTo>
                <a:lnTo>
                  <a:pt x="0" y="0"/>
                </a:lnTo>
                <a:lnTo>
                  <a:pt x="4" y="44"/>
                </a:lnTo>
                <a:lnTo>
                  <a:pt x="4" y="44"/>
                </a:lnTo>
                <a:lnTo>
                  <a:pt x="6" y="66"/>
                </a:lnTo>
                <a:lnTo>
                  <a:pt x="6" y="66"/>
                </a:lnTo>
                <a:lnTo>
                  <a:pt x="8" y="86"/>
                </a:lnTo>
                <a:lnTo>
                  <a:pt x="8" y="86"/>
                </a:lnTo>
                <a:lnTo>
                  <a:pt x="10" y="128"/>
                </a:lnTo>
                <a:lnTo>
                  <a:pt x="8" y="168"/>
                </a:lnTo>
                <a:lnTo>
                  <a:pt x="8" y="168"/>
                </a:lnTo>
                <a:close/>
              </a:path>
            </a:pathLst>
          </a:custGeom>
          <a:solidFill>
            <a:srgbClr val="46301A"/>
          </a:solidFill>
          <a:ln>
            <a:noFill/>
          </a:ln>
        </p:spPr>
        <p:txBody>
          <a:bodyPr vert="horz" wrap="square" lIns="137160" tIns="68580" rIns="137160" bIns="6858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95" y="0"/>
            <a:ext cx="18285620" cy="10287000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17858" y="9979451"/>
            <a:ext cx="18285621" cy="307551"/>
            <a:chOff x="-1" y="216058"/>
            <a:chExt cx="8534400" cy="342900"/>
          </a:xfrm>
        </p:grpSpPr>
        <p:sp>
          <p:nvSpPr>
            <p:cNvPr id="27" name="직사각형 26"/>
            <p:cNvSpPr/>
            <p:nvPr/>
          </p:nvSpPr>
          <p:spPr>
            <a:xfrm>
              <a:off x="-1" y="216058"/>
              <a:ext cx="2133399" cy="342900"/>
            </a:xfrm>
            <a:prstGeom prst="rect">
              <a:avLst/>
            </a:prstGeom>
            <a:solidFill>
              <a:srgbClr val="1E8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133666" y="216058"/>
              <a:ext cx="2133399" cy="342900"/>
            </a:xfrm>
            <a:prstGeom prst="rect">
              <a:avLst/>
            </a:prstGeom>
            <a:solidFill>
              <a:srgbClr val="FCCC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267333" y="216058"/>
              <a:ext cx="2133399" cy="342900"/>
            </a:xfrm>
            <a:prstGeom prst="rect">
              <a:avLst/>
            </a:prstGeom>
            <a:solidFill>
              <a:srgbClr val="E859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6401000" y="216058"/>
              <a:ext cx="2133399" cy="342900"/>
            </a:xfrm>
            <a:prstGeom prst="rect">
              <a:avLst/>
            </a:prstGeom>
            <a:solidFill>
              <a:srgbClr val="05090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4" t="3282" r="82308" b="79487"/>
          <a:stretch/>
        </p:blipFill>
        <p:spPr>
          <a:xfrm>
            <a:off x="485440" y="373733"/>
            <a:ext cx="1856936" cy="1772531"/>
          </a:xfrm>
          <a:prstGeom prst="rect">
            <a:avLst/>
          </a:prstGeom>
        </p:spPr>
      </p:pic>
      <p:sp>
        <p:nvSpPr>
          <p:cNvPr id="17" name="내용 개체 틀 2"/>
          <p:cNvSpPr txBox="1">
            <a:spLocks/>
          </p:cNvSpPr>
          <p:nvPr/>
        </p:nvSpPr>
        <p:spPr>
          <a:xfrm>
            <a:off x="2073711" y="1823911"/>
            <a:ext cx="12328884" cy="678894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ko-KR" altLang="en-US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73711" y="515600"/>
            <a:ext cx="14565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실습실</a:t>
            </a:r>
            <a:r>
              <a:rPr lang="en-US" altLang="ko-KR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19</a:t>
            </a:r>
            <a:r>
              <a:rPr lang="ko-KR" altLang="en-US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sz="7200" b="1" dirty="0">
              <a:solidFill>
                <a:srgbClr val="8B0F2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0" name="그림 39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47" y="1978382"/>
            <a:ext cx="8100000" cy="6480000"/>
          </a:xfrm>
          <a:prstGeom prst="rect">
            <a:avLst/>
          </a:prstGeom>
        </p:spPr>
      </p:pic>
      <p:pic>
        <p:nvPicPr>
          <p:cNvPr id="41" name="그림 40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980" y="1978382"/>
            <a:ext cx="8100000" cy="648000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C3D2590A-BB2D-4F2D-8BAE-24714525D294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977" y="2017572"/>
            <a:ext cx="8100000" cy="6480000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6"/>
          <a:srcRect l="66667" t="25781" b="32031"/>
          <a:stretch/>
        </p:blipFill>
        <p:spPr>
          <a:xfrm>
            <a:off x="16916400" y="8824251"/>
            <a:ext cx="1290426" cy="108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138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직사각형 76"/>
          <p:cNvSpPr/>
          <p:nvPr/>
        </p:nvSpPr>
        <p:spPr>
          <a:xfrm>
            <a:off x="-17571" y="14141"/>
            <a:ext cx="18285620" cy="1028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10258377" y="6351234"/>
            <a:ext cx="15492" cy="195222"/>
          </a:xfrm>
          <a:custGeom>
            <a:avLst/>
            <a:gdLst>
              <a:gd name="T0" fmla="*/ 8 w 10"/>
              <a:gd name="T1" fmla="*/ 168 h 168"/>
              <a:gd name="T2" fmla="*/ 8 w 10"/>
              <a:gd name="T3" fmla="*/ 168 h 168"/>
              <a:gd name="T4" fmla="*/ 4 w 10"/>
              <a:gd name="T5" fmla="*/ 84 h 168"/>
              <a:gd name="T6" fmla="*/ 4 w 10"/>
              <a:gd name="T7" fmla="*/ 84 h 168"/>
              <a:gd name="T8" fmla="*/ 4 w 10"/>
              <a:gd name="T9" fmla="*/ 62 h 168"/>
              <a:gd name="T10" fmla="*/ 4 w 10"/>
              <a:gd name="T11" fmla="*/ 62 h 168"/>
              <a:gd name="T12" fmla="*/ 2 w 10"/>
              <a:gd name="T13" fmla="*/ 42 h 168"/>
              <a:gd name="T14" fmla="*/ 2 w 10"/>
              <a:gd name="T15" fmla="*/ 42 h 168"/>
              <a:gd name="T16" fmla="*/ 0 w 10"/>
              <a:gd name="T17" fmla="*/ 0 h 168"/>
              <a:gd name="T18" fmla="*/ 0 w 10"/>
              <a:gd name="T19" fmla="*/ 0 h 168"/>
              <a:gd name="T20" fmla="*/ 4 w 10"/>
              <a:gd name="T21" fmla="*/ 44 h 168"/>
              <a:gd name="T22" fmla="*/ 4 w 10"/>
              <a:gd name="T23" fmla="*/ 44 h 168"/>
              <a:gd name="T24" fmla="*/ 6 w 10"/>
              <a:gd name="T25" fmla="*/ 66 h 168"/>
              <a:gd name="T26" fmla="*/ 6 w 10"/>
              <a:gd name="T27" fmla="*/ 66 h 168"/>
              <a:gd name="T28" fmla="*/ 8 w 10"/>
              <a:gd name="T29" fmla="*/ 86 h 168"/>
              <a:gd name="T30" fmla="*/ 8 w 10"/>
              <a:gd name="T31" fmla="*/ 86 h 168"/>
              <a:gd name="T32" fmla="*/ 10 w 10"/>
              <a:gd name="T33" fmla="*/ 128 h 168"/>
              <a:gd name="T34" fmla="*/ 8 w 10"/>
              <a:gd name="T35" fmla="*/ 168 h 168"/>
              <a:gd name="T36" fmla="*/ 8 w 10"/>
              <a:gd name="T37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" h="168">
                <a:moveTo>
                  <a:pt x="8" y="168"/>
                </a:moveTo>
                <a:lnTo>
                  <a:pt x="8" y="168"/>
                </a:lnTo>
                <a:lnTo>
                  <a:pt x="4" y="84"/>
                </a:lnTo>
                <a:lnTo>
                  <a:pt x="4" y="84"/>
                </a:lnTo>
                <a:lnTo>
                  <a:pt x="4" y="62"/>
                </a:lnTo>
                <a:lnTo>
                  <a:pt x="4" y="62"/>
                </a:lnTo>
                <a:lnTo>
                  <a:pt x="2" y="42"/>
                </a:lnTo>
                <a:lnTo>
                  <a:pt x="2" y="42"/>
                </a:lnTo>
                <a:lnTo>
                  <a:pt x="0" y="0"/>
                </a:lnTo>
                <a:lnTo>
                  <a:pt x="0" y="0"/>
                </a:lnTo>
                <a:lnTo>
                  <a:pt x="4" y="44"/>
                </a:lnTo>
                <a:lnTo>
                  <a:pt x="4" y="44"/>
                </a:lnTo>
                <a:lnTo>
                  <a:pt x="6" y="66"/>
                </a:lnTo>
                <a:lnTo>
                  <a:pt x="6" y="66"/>
                </a:lnTo>
                <a:lnTo>
                  <a:pt x="8" y="86"/>
                </a:lnTo>
                <a:lnTo>
                  <a:pt x="8" y="86"/>
                </a:lnTo>
                <a:lnTo>
                  <a:pt x="10" y="128"/>
                </a:lnTo>
                <a:lnTo>
                  <a:pt x="8" y="168"/>
                </a:lnTo>
                <a:lnTo>
                  <a:pt x="8" y="168"/>
                </a:lnTo>
                <a:close/>
              </a:path>
            </a:pathLst>
          </a:custGeom>
          <a:solidFill>
            <a:srgbClr val="46301A"/>
          </a:solidFill>
          <a:ln>
            <a:noFill/>
          </a:ln>
        </p:spPr>
        <p:txBody>
          <a:bodyPr vert="horz" wrap="square" lIns="137160" tIns="68580" rIns="137160" bIns="6858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95" y="0"/>
            <a:ext cx="18285620" cy="10287000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17858" y="9979451"/>
            <a:ext cx="18285621" cy="307551"/>
            <a:chOff x="-1" y="216058"/>
            <a:chExt cx="8534400" cy="342900"/>
          </a:xfrm>
        </p:grpSpPr>
        <p:sp>
          <p:nvSpPr>
            <p:cNvPr id="27" name="직사각형 26"/>
            <p:cNvSpPr/>
            <p:nvPr/>
          </p:nvSpPr>
          <p:spPr>
            <a:xfrm>
              <a:off x="-1" y="216058"/>
              <a:ext cx="2133399" cy="342900"/>
            </a:xfrm>
            <a:prstGeom prst="rect">
              <a:avLst/>
            </a:prstGeom>
            <a:solidFill>
              <a:srgbClr val="1E8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133666" y="216058"/>
              <a:ext cx="2133399" cy="342900"/>
            </a:xfrm>
            <a:prstGeom prst="rect">
              <a:avLst/>
            </a:prstGeom>
            <a:solidFill>
              <a:srgbClr val="FCCC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267333" y="216058"/>
              <a:ext cx="2133399" cy="342900"/>
            </a:xfrm>
            <a:prstGeom prst="rect">
              <a:avLst/>
            </a:prstGeom>
            <a:solidFill>
              <a:srgbClr val="E859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6401000" y="216058"/>
              <a:ext cx="2133399" cy="342900"/>
            </a:xfrm>
            <a:prstGeom prst="rect">
              <a:avLst/>
            </a:prstGeom>
            <a:solidFill>
              <a:srgbClr val="05090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48" b="21846"/>
          <a:stretch/>
        </p:blipFill>
        <p:spPr>
          <a:xfrm>
            <a:off x="2402437" y="1614265"/>
            <a:ext cx="13716000" cy="5781824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EE88A531-C9CF-4898-A4B6-FFF25771DA69}"/>
              </a:ext>
            </a:extLst>
          </p:cNvPr>
          <p:cNvSpPr/>
          <p:nvPr/>
        </p:nvSpPr>
        <p:spPr>
          <a:xfrm>
            <a:off x="6198355" y="3951179"/>
            <a:ext cx="8763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66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뿌듯한 학교생활</a:t>
            </a:r>
            <a:endParaRPr lang="ko-KR" altLang="en-US" sz="60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8800" y="8801100"/>
            <a:ext cx="986662" cy="986662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4"/>
          <a:srcRect l="66667" t="25781" b="32031"/>
          <a:stretch/>
        </p:blipFill>
        <p:spPr>
          <a:xfrm>
            <a:off x="16085862" y="8865977"/>
            <a:ext cx="1015595" cy="856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1495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1"/>
          <p:cNvSpPr/>
          <p:nvPr/>
        </p:nvSpPr>
        <p:spPr>
          <a:xfrm>
            <a:off x="975379" y="2328369"/>
            <a:ext cx="532670" cy="540488"/>
          </a:xfrm>
          <a:custGeom>
            <a:avLst/>
            <a:gdLst/>
            <a:ahLst/>
            <a:cxnLst/>
            <a:rect l="l" t="t" r="r" b="b"/>
            <a:pathLst>
              <a:path w="845288" h="845288">
                <a:moveTo>
                  <a:pt x="0" y="0"/>
                </a:moveTo>
                <a:lnTo>
                  <a:pt x="845288" y="0"/>
                </a:lnTo>
                <a:lnTo>
                  <a:pt x="845288" y="845288"/>
                </a:lnTo>
                <a:lnTo>
                  <a:pt x="0" y="8452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2" name="TextBox 12"/>
          <p:cNvSpPr txBox="1"/>
          <p:nvPr/>
        </p:nvSpPr>
        <p:spPr>
          <a:xfrm>
            <a:off x="1016003" y="1120869"/>
            <a:ext cx="14808203" cy="8079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74"/>
              </a:lnSpc>
            </a:pPr>
            <a:r>
              <a:rPr lang="ko-KR" altLang="en-US" sz="4500" b="1" dirty="0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학과내 봉사</a:t>
            </a:r>
            <a:r>
              <a:rPr lang="en-US" sz="4500" b="1" dirty="0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4500" b="1" dirty="0" err="1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동아리</a:t>
            </a:r>
            <a:r>
              <a:rPr lang="en-US" sz="4500" b="1" dirty="0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</a:p>
        </p:txBody>
      </p:sp>
      <p:sp>
        <p:nvSpPr>
          <p:cNvPr id="16" name="AutoShape 2"/>
          <p:cNvSpPr/>
          <p:nvPr/>
        </p:nvSpPr>
        <p:spPr>
          <a:xfrm flipV="1">
            <a:off x="975380" y="1928782"/>
            <a:ext cx="7254368" cy="0"/>
          </a:xfrm>
          <a:prstGeom prst="line">
            <a:avLst/>
          </a:prstGeom>
          <a:ln w="28575" cap="flat">
            <a:solidFill>
              <a:srgbClr val="37437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029200" y="2332421"/>
            <a:ext cx="11360897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4000" b="1" dirty="0">
                <a:solidFill>
                  <a:schemeClr val="accent3">
                    <a:lumMod val="50000"/>
                  </a:schemeClr>
                </a:solidFill>
              </a:rPr>
              <a:t>시너지</a:t>
            </a:r>
            <a:r>
              <a:rPr lang="ko-KR" altLang="en-US" sz="4000" dirty="0">
                <a:solidFill>
                  <a:schemeClr val="accent3">
                    <a:lumMod val="50000"/>
                  </a:schemeClr>
                </a:solidFill>
              </a:rPr>
              <a:t> 소개</a:t>
            </a:r>
            <a:endParaRPr lang="en-US" altLang="ko-KR" sz="4000" dirty="0">
              <a:solidFill>
                <a:schemeClr val="accent3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/>
              <a:t>-</a:t>
            </a:r>
            <a:r>
              <a:rPr lang="ko-KR" altLang="en-US" sz="2800" dirty="0"/>
              <a:t>재능기부 활동 동아리로 어려운 이웃과 함께하는 </a:t>
            </a:r>
            <a:r>
              <a:rPr lang="ko-KR" altLang="en-US" sz="2800" dirty="0" err="1"/>
              <a:t>영양가득</a:t>
            </a:r>
            <a:r>
              <a:rPr lang="en-US" altLang="ko-KR" sz="2800" dirty="0"/>
              <a:t>, </a:t>
            </a:r>
            <a:r>
              <a:rPr lang="ko-KR" altLang="en-US" sz="2800" dirty="0" err="1"/>
              <a:t>온기가득</a:t>
            </a:r>
            <a:r>
              <a:rPr lang="ko-KR" altLang="en-US" sz="2800" dirty="0"/>
              <a:t> </a:t>
            </a:r>
            <a:endParaRPr lang="en-US" altLang="ko-KR" sz="2800" dirty="0"/>
          </a:p>
          <a:p>
            <a:pPr>
              <a:lnSpc>
                <a:spcPct val="150000"/>
              </a:lnSpc>
            </a:pPr>
            <a:r>
              <a:rPr lang="en-US" altLang="ko-KR" sz="2800" dirty="0"/>
              <a:t> </a:t>
            </a:r>
            <a:r>
              <a:rPr lang="ko-KR" altLang="en-US" sz="2800" dirty="0" err="1"/>
              <a:t>음식만들기</a:t>
            </a:r>
            <a:r>
              <a:rPr lang="ko-KR" altLang="en-US" sz="2800" dirty="0"/>
              <a:t> </a:t>
            </a:r>
            <a:r>
              <a:rPr lang="en-US" altLang="ko-KR" sz="2800" dirty="0"/>
              <a:t>&amp; </a:t>
            </a:r>
            <a:r>
              <a:rPr lang="ko-KR" altLang="en-US" sz="2800" dirty="0"/>
              <a:t>봉사</a:t>
            </a:r>
            <a:r>
              <a:rPr lang="en-US" altLang="ko-KR" sz="2800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2800" dirty="0"/>
              <a:t>-</a:t>
            </a:r>
            <a:r>
              <a:rPr lang="ko-KR" altLang="en-US" sz="2800" dirty="0" err="1"/>
              <a:t>외식조리</a:t>
            </a:r>
            <a:r>
              <a:rPr lang="en-US" altLang="ko-KR" sz="2800" dirty="0"/>
              <a:t>, </a:t>
            </a:r>
            <a:r>
              <a:rPr lang="ko-KR" altLang="en-US" sz="2800" dirty="0" err="1"/>
              <a:t>한식조리</a:t>
            </a:r>
            <a:r>
              <a:rPr lang="en-US" altLang="ko-KR" sz="2800" dirty="0"/>
              <a:t>, </a:t>
            </a:r>
            <a:r>
              <a:rPr lang="ko-KR" altLang="en-US" sz="2800" dirty="0"/>
              <a:t>제과제빵학과 친구들과 마음 모아</a:t>
            </a:r>
            <a:endParaRPr lang="en-US" altLang="ko-KR" sz="2800" dirty="0"/>
          </a:p>
          <a:p>
            <a:pPr>
              <a:lnSpc>
                <a:spcPct val="150000"/>
              </a:lnSpc>
            </a:pPr>
            <a:r>
              <a:rPr lang="ko-KR" altLang="en-US" sz="2800" dirty="0"/>
              <a:t>봉사하고 소통하며 봉사하고 배워가고 친구 만들어 가는 곳</a:t>
            </a:r>
            <a:r>
              <a:rPr lang="en-US" altLang="ko-KR" sz="2800" dirty="0"/>
              <a:t>.</a:t>
            </a:r>
            <a:endParaRPr lang="en-US" altLang="ko-KR" sz="3600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45521631-A5C3-479B-9D2B-EFD221132C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1714" y="6993876"/>
            <a:ext cx="3869223" cy="2537088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2A35FA7D-591F-469F-BFDC-45A24C63B9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30200" y="6973609"/>
            <a:ext cx="4164686" cy="2577622"/>
          </a:xfrm>
          <a:prstGeom prst="rect">
            <a:avLst/>
          </a:prstGeom>
        </p:spPr>
      </p:pic>
      <p:sp>
        <p:nvSpPr>
          <p:cNvPr id="5" name="AutoShape 2" descr=", AI로 생성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6"/>
          <a:srcRect l="29687" t="20083" r="32813" b="13435"/>
          <a:stretch/>
        </p:blipFill>
        <p:spPr>
          <a:xfrm>
            <a:off x="8270371" y="876300"/>
            <a:ext cx="1407029" cy="1758786"/>
          </a:xfrm>
          <a:prstGeom prst="rect">
            <a:avLst/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</p:pic>
      <p:sp>
        <p:nvSpPr>
          <p:cNvPr id="9" name="AutoShape 4" descr="blob:https://gemini.google.com/64689440-eeda-4cd7-82e7-0019718c8339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7"/>
          <a:srcRect l="26562" t="15651" r="25000" b="10111"/>
          <a:stretch/>
        </p:blipFill>
        <p:spPr>
          <a:xfrm>
            <a:off x="762000" y="2328369"/>
            <a:ext cx="3515163" cy="37986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D654B588-477E-401C-9A3E-9AC7A6B997F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4309"/>
          <a:stretch/>
        </p:blipFill>
        <p:spPr>
          <a:xfrm>
            <a:off x="5734041" y="6896100"/>
            <a:ext cx="3505200" cy="2685420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6CD1C14A-C1E3-453C-AE7D-28FC384069D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80400" y="6931713"/>
            <a:ext cx="3082700" cy="2661414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068800" y="8801100"/>
            <a:ext cx="986662" cy="986662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11"/>
          <a:srcRect l="66667" t="25781" b="32031"/>
          <a:stretch/>
        </p:blipFill>
        <p:spPr>
          <a:xfrm>
            <a:off x="16085862" y="8865977"/>
            <a:ext cx="1015595" cy="856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8803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 t="-1" b="-1"/>
          <a:stretch/>
        </p:blipFill>
        <p:spPr>
          <a:xfrm>
            <a:off x="1" y="0"/>
            <a:ext cx="18287543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rcRect t="-1" b="-1"/>
          <a:stretch/>
        </p:blipFill>
        <p:spPr>
          <a:xfrm>
            <a:off x="1" y="0"/>
            <a:ext cx="18287543" cy="102870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571958" y="1442924"/>
            <a:ext cx="17145000" cy="28803"/>
          </a:xfrm>
          <a:prstGeom prst="rect">
            <a:avLst/>
          </a:prstGeom>
          <a:solidFill>
            <a:srgbClr val="E5E7EB"/>
          </a:solidFill>
          <a:ln w="12700">
            <a:solidFill>
              <a:srgbClr val="E5E7EB">
                <a:alpha val="0"/>
              </a:srgbClr>
            </a:solidFill>
            <a:prstDash val="solid"/>
          </a:ln>
        </p:spPr>
      </p:sp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71958" y="436169"/>
            <a:ext cx="714603" cy="714603"/>
          </a:xfrm>
          <a:prstGeom prst="rect">
            <a:avLst/>
          </a:prstGeom>
        </p:spPr>
      </p:pic>
      <p:sp>
        <p:nvSpPr>
          <p:cNvPr id="6" name="Text 1"/>
          <p:cNvSpPr txBox="1"/>
          <p:nvPr/>
        </p:nvSpPr>
        <p:spPr>
          <a:xfrm>
            <a:off x="571958" y="436169"/>
            <a:ext cx="714603" cy="7146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95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WFA</a:t>
            </a:r>
            <a:endParaRPr lang="en-US" sz="1950" dirty="0"/>
          </a:p>
        </p:txBody>
      </p:sp>
      <p:sp>
        <p:nvSpPr>
          <p:cNvPr id="7" name="Text 2"/>
          <p:cNvSpPr txBox="1"/>
          <p:nvPr/>
        </p:nvSpPr>
        <p:spPr>
          <a:xfrm>
            <a:off x="1486105" y="473500"/>
            <a:ext cx="3215031" cy="5294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3600" b="1" kern="0" spc="-56" dirty="0">
                <a:solidFill>
                  <a:srgbClr val="1E293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식품분석동아리</a:t>
            </a:r>
            <a:endParaRPr lang="en-US" sz="3600" dirty="0"/>
          </a:p>
        </p:txBody>
      </p:sp>
      <p:sp>
        <p:nvSpPr>
          <p:cNvPr id="8" name="Text 3"/>
          <p:cNvSpPr txBox="1"/>
          <p:nvPr/>
        </p:nvSpPr>
        <p:spPr>
          <a:xfrm>
            <a:off x="1500531" y="1043789"/>
            <a:ext cx="3826764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1994년 설립 | 32년 전통의 학술동아리</a:t>
            </a:r>
            <a:endParaRPr lang="en-US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6"/>
          <a:srcRect l="-252" r="-252"/>
          <a:stretch/>
        </p:blipFill>
        <p:spPr>
          <a:xfrm>
            <a:off x="16365932" y="536295"/>
            <a:ext cx="1357884" cy="514350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16880282" y="536295"/>
            <a:ext cx="843534" cy="5143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16653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활동 중 </a:t>
            </a:r>
            <a:endParaRPr lang="en-US" sz="1500" dirty="0"/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6593617" y="692658"/>
            <a:ext cx="200253" cy="200253"/>
          </a:xfrm>
          <a:prstGeom prst="rect">
            <a:avLst/>
          </a:prstGeom>
        </p:spPr>
      </p:pic>
      <p:sp>
        <p:nvSpPr>
          <p:cNvPr id="12" name="Shape 5"/>
          <p:cNvSpPr/>
          <p:nvPr/>
        </p:nvSpPr>
        <p:spPr>
          <a:xfrm>
            <a:off x="571958" y="1828343"/>
            <a:ext cx="9501074" cy="6443777"/>
          </a:xfrm>
          <a:prstGeom prst="roundRect">
            <a:avLst>
              <a:gd name="adj" fmla="val 1322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3" name="Shape 6"/>
          <p:cNvSpPr/>
          <p:nvPr/>
        </p:nvSpPr>
        <p:spPr>
          <a:xfrm>
            <a:off x="943661" y="2200048"/>
            <a:ext cx="456743" cy="456743"/>
          </a:xfrm>
          <a:prstGeom prst="roundRect">
            <a:avLst>
              <a:gd name="adj" fmla="val 150150"/>
            </a:avLst>
          </a:prstGeom>
          <a:solidFill>
            <a:srgbClr val="F0F9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1057504" y="2315261"/>
            <a:ext cx="229058" cy="229058"/>
          </a:xfrm>
          <a:prstGeom prst="rect">
            <a:avLst/>
          </a:prstGeom>
        </p:spPr>
      </p:pic>
      <p:sp>
        <p:nvSpPr>
          <p:cNvPr id="15" name="Text 7"/>
          <p:cNvSpPr txBox="1"/>
          <p:nvPr/>
        </p:nvSpPr>
        <p:spPr>
          <a:xfrm>
            <a:off x="1571853" y="2235709"/>
            <a:ext cx="2837841" cy="386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100" b="1" dirty="0">
                <a:solidFill>
                  <a:srgbClr val="1E293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동아리 소개 및 목적</a:t>
            </a:r>
            <a:endParaRPr lang="en-US" sz="2100" dirty="0"/>
          </a:p>
        </p:txBody>
      </p:sp>
      <p:sp>
        <p:nvSpPr>
          <p:cNvPr id="16" name="Text 8"/>
          <p:cNvSpPr txBox="1"/>
          <p:nvPr/>
        </p:nvSpPr>
        <p:spPr>
          <a:xfrm>
            <a:off x="943661" y="2885847"/>
            <a:ext cx="8759037" cy="1028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50" dirty="0">
                <a:solidFill>
                  <a:srgbClr val="47556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식품분석동아리는 </a:t>
            </a:r>
            <a:r>
              <a:rPr lang="en-US" sz="1650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실무에서 사용되는 식품가공과 품질관리 및 성분분석 기술</a:t>
            </a:r>
            <a:r>
              <a:rPr lang="en-US" sz="1650" dirty="0">
                <a:solidFill>
                  <a:srgbClr val="47556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을 습득하고, 최종적으로 </a:t>
            </a:r>
            <a:r>
              <a:rPr lang="en-US" sz="1650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제품개발</a:t>
            </a:r>
            <a:r>
              <a:rPr lang="en-US" sz="1650" dirty="0">
                <a:solidFill>
                  <a:srgbClr val="47556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까지 진행하는 것을 목표로 하는 학술 동아리입니다. 직접 실험을 진행하면서 초정밀기구를 다루는 법, 분석기구를 다루며 일반성분분석 및 식품가공 지식을 습득할 수 있습니다.</a:t>
            </a:r>
            <a:endParaRPr lang="en-US" sz="1650" dirty="0"/>
          </a:p>
        </p:txBody>
      </p:sp>
      <p:sp>
        <p:nvSpPr>
          <p:cNvPr id="17" name="Shape 9"/>
          <p:cNvSpPr/>
          <p:nvPr/>
        </p:nvSpPr>
        <p:spPr>
          <a:xfrm>
            <a:off x="943661" y="4201211"/>
            <a:ext cx="4299966" cy="899769"/>
          </a:xfrm>
          <a:prstGeom prst="roundRect">
            <a:avLst>
              <a:gd name="adj" fmla="val 38715"/>
            </a:avLst>
          </a:prstGeom>
          <a:solidFill>
            <a:srgbClr val="F8FAFC"/>
          </a:solidFill>
          <a:ln/>
        </p:spPr>
      </p:sp>
      <p:sp>
        <p:nvSpPr>
          <p:cNvPr id="18" name="Shape 10"/>
          <p:cNvSpPr/>
          <p:nvPr/>
        </p:nvSpPr>
        <p:spPr>
          <a:xfrm>
            <a:off x="943661" y="4201211"/>
            <a:ext cx="42519" cy="899769"/>
          </a:xfrm>
          <a:prstGeom prst="roundRect">
            <a:avLst>
              <a:gd name="adj" fmla="val 819264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9" name="Shape 11"/>
          <p:cNvSpPr/>
          <p:nvPr/>
        </p:nvSpPr>
        <p:spPr>
          <a:xfrm>
            <a:off x="1157632" y="4372661"/>
            <a:ext cx="400508" cy="400508"/>
          </a:xfrm>
          <a:prstGeom prst="roundRect">
            <a:avLst>
              <a:gd name="adj" fmla="val 146771"/>
            </a:avLst>
          </a:prstGeom>
          <a:solidFill>
            <a:srgbClr val="E0F2FE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1264616" y="4479645"/>
            <a:ext cx="185166" cy="185166"/>
          </a:xfrm>
          <a:prstGeom prst="rect">
            <a:avLst/>
          </a:prstGeom>
        </p:spPr>
      </p:pic>
      <p:sp>
        <p:nvSpPr>
          <p:cNvPr id="21" name="Text 12"/>
          <p:cNvSpPr txBox="1"/>
          <p:nvPr/>
        </p:nvSpPr>
        <p:spPr>
          <a:xfrm>
            <a:off x="1700784" y="4372661"/>
            <a:ext cx="3372765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초정밀기구 활용</a:t>
            </a:r>
            <a:endParaRPr lang="en-US" sz="1500" dirty="0"/>
          </a:p>
        </p:txBody>
      </p:sp>
      <p:sp>
        <p:nvSpPr>
          <p:cNvPr id="22" name="Text 13"/>
          <p:cNvSpPr txBox="1"/>
          <p:nvPr/>
        </p:nvSpPr>
        <p:spPr>
          <a:xfrm>
            <a:off x="1700784" y="4686758"/>
            <a:ext cx="3372765" cy="2441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실험실 기기 운영 능력</a:t>
            </a:r>
            <a:endParaRPr lang="en-US" sz="1350" dirty="0"/>
          </a:p>
        </p:txBody>
      </p:sp>
      <p:sp>
        <p:nvSpPr>
          <p:cNvPr id="23" name="Shape 14"/>
          <p:cNvSpPr/>
          <p:nvPr/>
        </p:nvSpPr>
        <p:spPr>
          <a:xfrm>
            <a:off x="5401361" y="4201211"/>
            <a:ext cx="4299966" cy="899769"/>
          </a:xfrm>
          <a:prstGeom prst="roundRect">
            <a:avLst>
              <a:gd name="adj" fmla="val 38715"/>
            </a:avLst>
          </a:prstGeom>
          <a:solidFill>
            <a:srgbClr val="F8FAFC"/>
          </a:solidFill>
          <a:ln/>
        </p:spPr>
      </p:sp>
      <p:sp>
        <p:nvSpPr>
          <p:cNvPr id="24" name="Shape 15"/>
          <p:cNvSpPr/>
          <p:nvPr/>
        </p:nvSpPr>
        <p:spPr>
          <a:xfrm>
            <a:off x="5401361" y="4201211"/>
            <a:ext cx="42519" cy="899769"/>
          </a:xfrm>
          <a:prstGeom prst="roundRect">
            <a:avLst>
              <a:gd name="adj" fmla="val 819264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25" name="Shape 16"/>
          <p:cNvSpPr/>
          <p:nvPr/>
        </p:nvSpPr>
        <p:spPr>
          <a:xfrm>
            <a:off x="5615332" y="4372661"/>
            <a:ext cx="400508" cy="400508"/>
          </a:xfrm>
          <a:prstGeom prst="roundRect">
            <a:avLst>
              <a:gd name="adj" fmla="val 146771"/>
            </a:avLst>
          </a:prstGeom>
          <a:solidFill>
            <a:srgbClr val="E0F2FE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26" name="Image 7" descr="preencoded.png"/>
          <p:cNvPicPr>
            <a:picLocks noChangeAspect="1"/>
          </p:cNvPicPr>
          <p:nvPr/>
        </p:nvPicPr>
        <p:blipFill>
          <a:blip r:embed="rId10"/>
          <a:srcRect t="-1359" b="-1359"/>
          <a:stretch/>
        </p:blipFill>
        <p:spPr>
          <a:xfrm>
            <a:off x="5737403" y="4479645"/>
            <a:ext cx="157734" cy="185166"/>
          </a:xfrm>
          <a:prstGeom prst="rect">
            <a:avLst/>
          </a:prstGeom>
        </p:spPr>
      </p:pic>
      <p:sp>
        <p:nvSpPr>
          <p:cNvPr id="27" name="Text 17"/>
          <p:cNvSpPr txBox="1"/>
          <p:nvPr/>
        </p:nvSpPr>
        <p:spPr>
          <a:xfrm>
            <a:off x="6158484" y="4372661"/>
            <a:ext cx="3372765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분석기구 다루기</a:t>
            </a:r>
            <a:endParaRPr lang="en-US" sz="1500" dirty="0"/>
          </a:p>
        </p:txBody>
      </p:sp>
      <p:sp>
        <p:nvSpPr>
          <p:cNvPr id="28" name="Text 18"/>
          <p:cNvSpPr txBox="1"/>
          <p:nvPr/>
        </p:nvSpPr>
        <p:spPr>
          <a:xfrm>
            <a:off x="6158484" y="4686758"/>
            <a:ext cx="3372765" cy="2441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성분분석 및 품질관리</a:t>
            </a:r>
            <a:endParaRPr lang="en-US" sz="1350" dirty="0"/>
          </a:p>
        </p:txBody>
      </p:sp>
      <p:sp>
        <p:nvSpPr>
          <p:cNvPr id="29" name="Shape 19"/>
          <p:cNvSpPr/>
          <p:nvPr/>
        </p:nvSpPr>
        <p:spPr>
          <a:xfrm>
            <a:off x="943661" y="5272431"/>
            <a:ext cx="4299966" cy="899769"/>
          </a:xfrm>
          <a:prstGeom prst="roundRect">
            <a:avLst>
              <a:gd name="adj" fmla="val 38715"/>
            </a:avLst>
          </a:prstGeom>
          <a:solidFill>
            <a:srgbClr val="F8FAFC"/>
          </a:solidFill>
          <a:ln/>
        </p:spPr>
      </p:sp>
      <p:sp>
        <p:nvSpPr>
          <p:cNvPr id="30" name="Shape 20"/>
          <p:cNvSpPr/>
          <p:nvPr/>
        </p:nvSpPr>
        <p:spPr>
          <a:xfrm>
            <a:off x="943661" y="5272431"/>
            <a:ext cx="42519" cy="899769"/>
          </a:xfrm>
          <a:prstGeom prst="roundRect">
            <a:avLst>
              <a:gd name="adj" fmla="val 819264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31" name="Shape 21"/>
          <p:cNvSpPr/>
          <p:nvPr/>
        </p:nvSpPr>
        <p:spPr>
          <a:xfrm>
            <a:off x="1157632" y="5443882"/>
            <a:ext cx="400508" cy="400508"/>
          </a:xfrm>
          <a:prstGeom prst="roundRect">
            <a:avLst>
              <a:gd name="adj" fmla="val 146771"/>
            </a:avLst>
          </a:prstGeom>
          <a:solidFill>
            <a:srgbClr val="E0F2FE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32" name="Image 8" descr="preencoded.png"/>
          <p:cNvPicPr>
            <a:picLocks noChangeAspect="1"/>
          </p:cNvPicPr>
          <p:nvPr/>
        </p:nvPicPr>
        <p:blipFill>
          <a:blip r:embed="rId11"/>
          <a:srcRect t="-524" b="-524"/>
          <a:stretch/>
        </p:blipFill>
        <p:spPr>
          <a:xfrm>
            <a:off x="1242670" y="5550866"/>
            <a:ext cx="229058" cy="185166"/>
          </a:xfrm>
          <a:prstGeom prst="rect">
            <a:avLst/>
          </a:prstGeom>
        </p:spPr>
      </p:pic>
      <p:sp>
        <p:nvSpPr>
          <p:cNvPr id="33" name="Text 22"/>
          <p:cNvSpPr txBox="1"/>
          <p:nvPr/>
        </p:nvSpPr>
        <p:spPr>
          <a:xfrm>
            <a:off x="1700784" y="5443881"/>
            <a:ext cx="3372765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수업 도우미 활동</a:t>
            </a:r>
            <a:endParaRPr lang="en-US" sz="1500" dirty="0"/>
          </a:p>
        </p:txBody>
      </p:sp>
      <p:sp>
        <p:nvSpPr>
          <p:cNvPr id="34" name="Text 23"/>
          <p:cNvSpPr txBox="1"/>
          <p:nvPr/>
        </p:nvSpPr>
        <p:spPr>
          <a:xfrm>
            <a:off x="1700784" y="5757977"/>
            <a:ext cx="3372765" cy="2441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실험 수업 진행 지원</a:t>
            </a:r>
            <a:endParaRPr lang="en-US" sz="1350" dirty="0"/>
          </a:p>
        </p:txBody>
      </p:sp>
      <p:sp>
        <p:nvSpPr>
          <p:cNvPr id="35" name="Shape 24"/>
          <p:cNvSpPr/>
          <p:nvPr/>
        </p:nvSpPr>
        <p:spPr>
          <a:xfrm>
            <a:off x="5401361" y="5272431"/>
            <a:ext cx="4299966" cy="899769"/>
          </a:xfrm>
          <a:prstGeom prst="roundRect">
            <a:avLst>
              <a:gd name="adj" fmla="val 38715"/>
            </a:avLst>
          </a:prstGeom>
          <a:solidFill>
            <a:srgbClr val="F8FAFC"/>
          </a:solidFill>
          <a:ln/>
        </p:spPr>
      </p:sp>
      <p:sp>
        <p:nvSpPr>
          <p:cNvPr id="36" name="Shape 25"/>
          <p:cNvSpPr/>
          <p:nvPr/>
        </p:nvSpPr>
        <p:spPr>
          <a:xfrm>
            <a:off x="5401361" y="5272431"/>
            <a:ext cx="42519" cy="899769"/>
          </a:xfrm>
          <a:prstGeom prst="roundRect">
            <a:avLst>
              <a:gd name="adj" fmla="val 819264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37" name="Shape 26"/>
          <p:cNvSpPr/>
          <p:nvPr/>
        </p:nvSpPr>
        <p:spPr>
          <a:xfrm>
            <a:off x="5615332" y="5443882"/>
            <a:ext cx="400508" cy="400508"/>
          </a:xfrm>
          <a:prstGeom prst="roundRect">
            <a:avLst>
              <a:gd name="adj" fmla="val 146771"/>
            </a:avLst>
          </a:prstGeom>
          <a:solidFill>
            <a:srgbClr val="E0F2FE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38" name="Image 9" descr="preencoded.png"/>
          <p:cNvPicPr>
            <a:picLocks noChangeAspect="1"/>
          </p:cNvPicPr>
          <p:nvPr/>
        </p:nvPicPr>
        <p:blipFill>
          <a:blip r:embed="rId12"/>
          <a:srcRect t="-524" b="-524"/>
          <a:stretch/>
        </p:blipFill>
        <p:spPr>
          <a:xfrm>
            <a:off x="5701742" y="5550866"/>
            <a:ext cx="229058" cy="185166"/>
          </a:xfrm>
          <a:prstGeom prst="rect">
            <a:avLst/>
          </a:prstGeom>
        </p:spPr>
      </p:pic>
      <p:sp>
        <p:nvSpPr>
          <p:cNvPr id="39" name="Text 27"/>
          <p:cNvSpPr txBox="1"/>
          <p:nvPr/>
        </p:nvSpPr>
        <p:spPr>
          <a:xfrm>
            <a:off x="6158484" y="5443881"/>
            <a:ext cx="3372765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유기적 분위기</a:t>
            </a:r>
            <a:endParaRPr lang="en-US" sz="1500" dirty="0"/>
          </a:p>
        </p:txBody>
      </p:sp>
      <p:sp>
        <p:nvSpPr>
          <p:cNvPr id="40" name="Text 28"/>
          <p:cNvSpPr txBox="1"/>
          <p:nvPr/>
        </p:nvSpPr>
        <p:spPr>
          <a:xfrm>
            <a:off x="6158484" y="5757977"/>
            <a:ext cx="3372765" cy="2441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협력적 학술 환경</a:t>
            </a:r>
            <a:endParaRPr lang="en-US" sz="1350" dirty="0"/>
          </a:p>
        </p:txBody>
      </p:sp>
      <p:sp>
        <p:nvSpPr>
          <p:cNvPr id="41" name="Shape 29"/>
          <p:cNvSpPr/>
          <p:nvPr/>
        </p:nvSpPr>
        <p:spPr>
          <a:xfrm>
            <a:off x="943661" y="6457493"/>
            <a:ext cx="8757666" cy="1442924"/>
          </a:xfrm>
          <a:prstGeom prst="roundRect">
            <a:avLst>
              <a:gd name="adj" fmla="val 18823"/>
            </a:avLst>
          </a:prstGeom>
          <a:solidFill>
            <a:srgbClr val="F8FAFC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2" name="Text 30"/>
          <p:cNvSpPr txBox="1"/>
          <p:nvPr/>
        </p:nvSpPr>
        <p:spPr>
          <a:xfrm>
            <a:off x="1486816" y="6672834"/>
            <a:ext cx="8000543" cy="30038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50" b="1" dirty="0">
                <a:solidFill>
                  <a:srgbClr val="1E293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핵심 목표 </a:t>
            </a:r>
            <a:endParaRPr lang="en-US" sz="1650" dirty="0"/>
          </a:p>
        </p:txBody>
      </p:sp>
      <p:pic>
        <p:nvPicPr>
          <p:cNvPr id="43" name="Image 10" descr="preencoded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1157631" y="6715353"/>
            <a:ext cx="213969" cy="213969"/>
          </a:xfrm>
          <a:prstGeom prst="rect">
            <a:avLst/>
          </a:prstGeom>
        </p:spPr>
      </p:pic>
      <p:sp>
        <p:nvSpPr>
          <p:cNvPr id="44" name="Text 31"/>
          <p:cNvSpPr txBox="1"/>
          <p:nvPr/>
        </p:nvSpPr>
        <p:spPr>
          <a:xfrm>
            <a:off x="1157632" y="7087058"/>
            <a:ext cx="8329727" cy="6007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dirty="0">
                <a:solidFill>
                  <a:srgbClr val="47556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식품가공과 품질관리 및 성분분석 기술을 습득하고, 최종적으로 제품개발까지 진행하는 것을 목표로 합니다.</a:t>
            </a:r>
            <a:endParaRPr lang="en-US" sz="1500" dirty="0"/>
          </a:p>
        </p:txBody>
      </p:sp>
      <p:sp>
        <p:nvSpPr>
          <p:cNvPr id="45" name="Shape 32"/>
          <p:cNvSpPr/>
          <p:nvPr/>
        </p:nvSpPr>
        <p:spPr>
          <a:xfrm>
            <a:off x="10417303" y="1828343"/>
            <a:ext cx="7301027" cy="6443777"/>
          </a:xfrm>
          <a:prstGeom prst="roundRect">
            <a:avLst>
              <a:gd name="adj" fmla="val 1322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6" name="Text 33"/>
          <p:cNvSpPr txBox="1"/>
          <p:nvPr/>
        </p:nvSpPr>
        <p:spPr>
          <a:xfrm>
            <a:off x="11203229" y="2200048"/>
            <a:ext cx="2125980" cy="386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100" b="1" dirty="0">
                <a:solidFill>
                  <a:srgbClr val="1E293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6가지 활동계획 </a:t>
            </a:r>
            <a:endParaRPr lang="en-US" sz="2100" dirty="0"/>
          </a:p>
        </p:txBody>
      </p:sp>
      <p:pic>
        <p:nvPicPr>
          <p:cNvPr id="47" name="Image 11" descr="preencoded.png"/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10789006" y="2257654"/>
            <a:ext cx="271577" cy="271577"/>
          </a:xfrm>
          <a:prstGeom prst="rect">
            <a:avLst/>
          </a:prstGeom>
        </p:spPr>
      </p:pic>
      <p:sp>
        <p:nvSpPr>
          <p:cNvPr id="48" name="Text 34"/>
          <p:cNvSpPr txBox="1"/>
          <p:nvPr/>
        </p:nvSpPr>
        <p:spPr>
          <a:xfrm>
            <a:off x="16520922" y="2250795"/>
            <a:ext cx="988923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2026년도</a:t>
            </a:r>
            <a:endParaRPr lang="en-US" sz="1500" dirty="0"/>
          </a:p>
        </p:txBody>
      </p:sp>
      <p:sp>
        <p:nvSpPr>
          <p:cNvPr id="49" name="Shape 35"/>
          <p:cNvSpPr/>
          <p:nvPr/>
        </p:nvSpPr>
        <p:spPr>
          <a:xfrm>
            <a:off x="10789006" y="2872131"/>
            <a:ext cx="3199943" cy="886053"/>
          </a:xfrm>
          <a:prstGeom prst="roundRect">
            <a:avLst>
              <a:gd name="adj" fmla="val 39948"/>
            </a:avLst>
          </a:prstGeom>
          <a:solidFill>
            <a:srgbClr val="F8FAFC"/>
          </a:solidFill>
          <a:ln/>
        </p:spPr>
      </p:sp>
      <p:sp>
        <p:nvSpPr>
          <p:cNvPr id="50" name="Shape 36"/>
          <p:cNvSpPr/>
          <p:nvPr/>
        </p:nvSpPr>
        <p:spPr>
          <a:xfrm>
            <a:off x="10789005" y="2872131"/>
            <a:ext cx="42519" cy="886053"/>
          </a:xfrm>
          <a:prstGeom prst="roundRect">
            <a:avLst>
              <a:gd name="adj" fmla="val 832478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51" name="Shape 37"/>
          <p:cNvSpPr/>
          <p:nvPr/>
        </p:nvSpPr>
        <p:spPr>
          <a:xfrm>
            <a:off x="11002976" y="3043582"/>
            <a:ext cx="400508" cy="400508"/>
          </a:xfrm>
          <a:prstGeom prst="roundRect">
            <a:avLst>
              <a:gd name="adj" fmla="val 146771"/>
            </a:avLst>
          </a:prstGeom>
          <a:solidFill>
            <a:srgbClr val="E0F2FE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52" name="Image 12" descr="preencoded.png"/>
          <p:cNvPicPr>
            <a:picLocks noChangeAspect="1"/>
          </p:cNvPicPr>
          <p:nvPr/>
        </p:nvPicPr>
        <p:blipFill>
          <a:blip r:embed="rId10"/>
          <a:srcRect t="-1359" b="-1359"/>
          <a:stretch/>
        </p:blipFill>
        <p:spPr>
          <a:xfrm>
            <a:off x="11125047" y="3150566"/>
            <a:ext cx="157734" cy="185166"/>
          </a:xfrm>
          <a:prstGeom prst="rect">
            <a:avLst/>
          </a:prstGeom>
        </p:spPr>
      </p:pic>
      <p:sp>
        <p:nvSpPr>
          <p:cNvPr id="53" name="Text 38"/>
          <p:cNvSpPr txBox="1"/>
          <p:nvPr/>
        </p:nvSpPr>
        <p:spPr>
          <a:xfrm>
            <a:off x="11546129" y="3043582"/>
            <a:ext cx="2272742" cy="2715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b="1" dirty="0">
                <a:solidFill>
                  <a:srgbClr val="1E293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일반성분분석실험</a:t>
            </a:r>
            <a:endParaRPr lang="en-US" sz="1350" dirty="0"/>
          </a:p>
        </p:txBody>
      </p:sp>
      <p:sp>
        <p:nvSpPr>
          <p:cNvPr id="54" name="Text 39"/>
          <p:cNvSpPr txBox="1"/>
          <p:nvPr/>
        </p:nvSpPr>
        <p:spPr>
          <a:xfrm>
            <a:off x="11546129" y="3357677"/>
            <a:ext cx="2733599" cy="2290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식품가공 및 성분분석 기술 습득</a:t>
            </a:r>
            <a:endParaRPr lang="en-US" sz="1350" dirty="0"/>
          </a:p>
        </p:txBody>
      </p:sp>
      <p:sp>
        <p:nvSpPr>
          <p:cNvPr id="55" name="Shape 40"/>
          <p:cNvSpPr/>
          <p:nvPr/>
        </p:nvSpPr>
        <p:spPr>
          <a:xfrm>
            <a:off x="14152169" y="2872131"/>
            <a:ext cx="3199943" cy="886053"/>
          </a:xfrm>
          <a:prstGeom prst="roundRect">
            <a:avLst>
              <a:gd name="adj" fmla="val 39948"/>
            </a:avLst>
          </a:prstGeom>
          <a:solidFill>
            <a:srgbClr val="F8FAFC"/>
          </a:solidFill>
          <a:ln/>
        </p:spPr>
      </p:sp>
      <p:sp>
        <p:nvSpPr>
          <p:cNvPr id="56" name="Shape 41"/>
          <p:cNvSpPr/>
          <p:nvPr/>
        </p:nvSpPr>
        <p:spPr>
          <a:xfrm>
            <a:off x="14152169" y="2872131"/>
            <a:ext cx="42519" cy="886053"/>
          </a:xfrm>
          <a:prstGeom prst="roundRect">
            <a:avLst>
              <a:gd name="adj" fmla="val 832478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57" name="Shape 42"/>
          <p:cNvSpPr/>
          <p:nvPr/>
        </p:nvSpPr>
        <p:spPr>
          <a:xfrm>
            <a:off x="14367511" y="3043582"/>
            <a:ext cx="400508" cy="400508"/>
          </a:xfrm>
          <a:prstGeom prst="roundRect">
            <a:avLst>
              <a:gd name="adj" fmla="val 146771"/>
            </a:avLst>
          </a:prstGeom>
          <a:solidFill>
            <a:srgbClr val="E0F2FE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58" name="Image 13" descr="preencoded.png"/>
          <p:cNvPicPr>
            <a:picLocks noChangeAspect="1"/>
          </p:cNvPicPr>
          <p:nvPr/>
        </p:nvPicPr>
        <p:blipFill>
          <a:blip r:embed="rId15"/>
          <a:srcRect t="-524" b="-524"/>
          <a:stretch/>
        </p:blipFill>
        <p:spPr>
          <a:xfrm>
            <a:off x="14452550" y="3150566"/>
            <a:ext cx="229058" cy="185166"/>
          </a:xfrm>
          <a:prstGeom prst="rect">
            <a:avLst/>
          </a:prstGeom>
        </p:spPr>
      </p:pic>
      <p:sp>
        <p:nvSpPr>
          <p:cNvPr id="59" name="Text 43"/>
          <p:cNvSpPr txBox="1"/>
          <p:nvPr/>
        </p:nvSpPr>
        <p:spPr>
          <a:xfrm>
            <a:off x="14909293" y="3043582"/>
            <a:ext cx="2272742" cy="2715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b="1" dirty="0">
                <a:solidFill>
                  <a:srgbClr val="1E293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기기 원리 및 작동법</a:t>
            </a:r>
            <a:endParaRPr lang="en-US" sz="1350" dirty="0"/>
          </a:p>
        </p:txBody>
      </p:sp>
      <p:sp>
        <p:nvSpPr>
          <p:cNvPr id="60" name="Text 44"/>
          <p:cNvSpPr txBox="1"/>
          <p:nvPr/>
        </p:nvSpPr>
        <p:spPr>
          <a:xfrm>
            <a:off x="14909293" y="3357677"/>
            <a:ext cx="2671877" cy="2290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실험실 내 기기 운영 능력 향상</a:t>
            </a:r>
            <a:endParaRPr lang="en-US" sz="1350" dirty="0"/>
          </a:p>
        </p:txBody>
      </p:sp>
      <p:sp>
        <p:nvSpPr>
          <p:cNvPr id="61" name="Shape 45"/>
          <p:cNvSpPr/>
          <p:nvPr/>
        </p:nvSpPr>
        <p:spPr>
          <a:xfrm>
            <a:off x="10789006" y="3922776"/>
            <a:ext cx="3199943" cy="886053"/>
          </a:xfrm>
          <a:prstGeom prst="roundRect">
            <a:avLst>
              <a:gd name="adj" fmla="val 39948"/>
            </a:avLst>
          </a:prstGeom>
          <a:solidFill>
            <a:srgbClr val="F8FAFC"/>
          </a:solidFill>
          <a:ln/>
        </p:spPr>
      </p:sp>
      <p:sp>
        <p:nvSpPr>
          <p:cNvPr id="62" name="Shape 46"/>
          <p:cNvSpPr/>
          <p:nvPr/>
        </p:nvSpPr>
        <p:spPr>
          <a:xfrm>
            <a:off x="10789005" y="3922776"/>
            <a:ext cx="42519" cy="886053"/>
          </a:xfrm>
          <a:prstGeom prst="roundRect">
            <a:avLst>
              <a:gd name="adj" fmla="val 832478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63" name="Shape 47"/>
          <p:cNvSpPr/>
          <p:nvPr/>
        </p:nvSpPr>
        <p:spPr>
          <a:xfrm>
            <a:off x="11002976" y="4094227"/>
            <a:ext cx="400508" cy="400508"/>
          </a:xfrm>
          <a:prstGeom prst="roundRect">
            <a:avLst>
              <a:gd name="adj" fmla="val 146771"/>
            </a:avLst>
          </a:prstGeom>
          <a:solidFill>
            <a:srgbClr val="E0F2FE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4" name="Image 14" descr="preencoded.png"/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11109960" y="4201211"/>
            <a:ext cx="185166" cy="185166"/>
          </a:xfrm>
          <a:prstGeom prst="rect">
            <a:avLst/>
          </a:prstGeom>
        </p:spPr>
      </p:pic>
      <p:sp>
        <p:nvSpPr>
          <p:cNvPr id="65" name="Text 48"/>
          <p:cNvSpPr txBox="1"/>
          <p:nvPr/>
        </p:nvSpPr>
        <p:spPr>
          <a:xfrm>
            <a:off x="11546129" y="4094227"/>
            <a:ext cx="2272742" cy="2715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b="1" dirty="0">
                <a:solidFill>
                  <a:srgbClr val="1E293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시약 제조법 숙지</a:t>
            </a:r>
            <a:endParaRPr lang="en-US" sz="1350" dirty="0"/>
          </a:p>
        </p:txBody>
      </p:sp>
      <p:sp>
        <p:nvSpPr>
          <p:cNvPr id="66" name="Text 49"/>
          <p:cNvSpPr txBox="1"/>
          <p:nvPr/>
        </p:nvSpPr>
        <p:spPr>
          <a:xfrm>
            <a:off x="11546129" y="4409695"/>
            <a:ext cx="2272742" cy="2290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시약 제조 및 관리 기술</a:t>
            </a:r>
            <a:endParaRPr lang="en-US" sz="1350" dirty="0"/>
          </a:p>
        </p:txBody>
      </p:sp>
      <p:sp>
        <p:nvSpPr>
          <p:cNvPr id="67" name="Shape 50"/>
          <p:cNvSpPr/>
          <p:nvPr/>
        </p:nvSpPr>
        <p:spPr>
          <a:xfrm>
            <a:off x="14152169" y="3922776"/>
            <a:ext cx="3199943" cy="886053"/>
          </a:xfrm>
          <a:prstGeom prst="roundRect">
            <a:avLst>
              <a:gd name="adj" fmla="val 39948"/>
            </a:avLst>
          </a:prstGeom>
          <a:solidFill>
            <a:srgbClr val="F8FAFC"/>
          </a:solidFill>
          <a:ln/>
        </p:spPr>
      </p:sp>
      <p:sp>
        <p:nvSpPr>
          <p:cNvPr id="68" name="Shape 51"/>
          <p:cNvSpPr/>
          <p:nvPr/>
        </p:nvSpPr>
        <p:spPr>
          <a:xfrm>
            <a:off x="14152169" y="3922776"/>
            <a:ext cx="42519" cy="886053"/>
          </a:xfrm>
          <a:prstGeom prst="roundRect">
            <a:avLst>
              <a:gd name="adj" fmla="val 832478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69" name="Shape 52"/>
          <p:cNvSpPr/>
          <p:nvPr/>
        </p:nvSpPr>
        <p:spPr>
          <a:xfrm>
            <a:off x="14367511" y="4094227"/>
            <a:ext cx="400508" cy="400508"/>
          </a:xfrm>
          <a:prstGeom prst="roundRect">
            <a:avLst>
              <a:gd name="adj" fmla="val 146771"/>
            </a:avLst>
          </a:prstGeom>
          <a:solidFill>
            <a:srgbClr val="E0F2FE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70" name="Image 15" descr="preencoded.png"/>
          <p:cNvPicPr>
            <a:picLocks noChangeAspect="1"/>
          </p:cNvPicPr>
          <p:nvPr/>
        </p:nvPicPr>
        <p:blipFill>
          <a:blip r:embed="rId17"/>
          <a:srcRect l="-1358" r="-1358"/>
          <a:stretch/>
        </p:blipFill>
        <p:spPr>
          <a:xfrm>
            <a:off x="14495069" y="4201211"/>
            <a:ext cx="142647" cy="185166"/>
          </a:xfrm>
          <a:prstGeom prst="rect">
            <a:avLst/>
          </a:prstGeom>
        </p:spPr>
      </p:pic>
      <p:sp>
        <p:nvSpPr>
          <p:cNvPr id="71" name="Text 53"/>
          <p:cNvSpPr txBox="1"/>
          <p:nvPr/>
        </p:nvSpPr>
        <p:spPr>
          <a:xfrm>
            <a:off x="14909293" y="4094227"/>
            <a:ext cx="2272742" cy="2715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b="1" dirty="0">
                <a:solidFill>
                  <a:srgbClr val="1E293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졸업논문작성</a:t>
            </a:r>
            <a:endParaRPr lang="en-US" sz="1350" dirty="0"/>
          </a:p>
        </p:txBody>
      </p:sp>
      <p:sp>
        <p:nvSpPr>
          <p:cNvPr id="72" name="Text 54"/>
          <p:cNvSpPr txBox="1"/>
          <p:nvPr/>
        </p:nvSpPr>
        <p:spPr>
          <a:xfrm>
            <a:off x="14909293" y="4409695"/>
            <a:ext cx="2272742" cy="2290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논문 작성 및 제품개발 진행</a:t>
            </a:r>
            <a:endParaRPr lang="en-US" sz="1350" dirty="0"/>
          </a:p>
        </p:txBody>
      </p:sp>
      <p:sp>
        <p:nvSpPr>
          <p:cNvPr id="73" name="Shape 55"/>
          <p:cNvSpPr/>
          <p:nvPr/>
        </p:nvSpPr>
        <p:spPr>
          <a:xfrm>
            <a:off x="10789006" y="4974794"/>
            <a:ext cx="3199943" cy="886053"/>
          </a:xfrm>
          <a:prstGeom prst="roundRect">
            <a:avLst>
              <a:gd name="adj" fmla="val 39948"/>
            </a:avLst>
          </a:prstGeom>
          <a:solidFill>
            <a:srgbClr val="F8FAFC"/>
          </a:solidFill>
          <a:ln/>
        </p:spPr>
      </p:sp>
      <p:sp>
        <p:nvSpPr>
          <p:cNvPr id="74" name="Shape 56"/>
          <p:cNvSpPr/>
          <p:nvPr/>
        </p:nvSpPr>
        <p:spPr>
          <a:xfrm>
            <a:off x="10789005" y="4974794"/>
            <a:ext cx="42519" cy="886053"/>
          </a:xfrm>
          <a:prstGeom prst="roundRect">
            <a:avLst>
              <a:gd name="adj" fmla="val 832478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75" name="Shape 57"/>
          <p:cNvSpPr/>
          <p:nvPr/>
        </p:nvSpPr>
        <p:spPr>
          <a:xfrm>
            <a:off x="11002976" y="5146244"/>
            <a:ext cx="400508" cy="400508"/>
          </a:xfrm>
          <a:prstGeom prst="roundRect">
            <a:avLst>
              <a:gd name="adj" fmla="val 146771"/>
            </a:avLst>
          </a:prstGeom>
          <a:solidFill>
            <a:srgbClr val="E0F2FE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76" name="Image 16" descr="preencoded.png"/>
          <p:cNvPicPr>
            <a:picLocks noChangeAspect="1"/>
          </p:cNvPicPr>
          <p:nvPr/>
        </p:nvPicPr>
        <p:blipFill>
          <a:blip r:embed="rId18"/>
          <a:srcRect/>
          <a:stretch/>
        </p:blipFill>
        <p:spPr>
          <a:xfrm>
            <a:off x="11109960" y="5253228"/>
            <a:ext cx="185166" cy="185166"/>
          </a:xfrm>
          <a:prstGeom prst="rect">
            <a:avLst/>
          </a:prstGeom>
        </p:spPr>
      </p:pic>
      <p:sp>
        <p:nvSpPr>
          <p:cNvPr id="77" name="Text 58"/>
          <p:cNvSpPr txBox="1"/>
          <p:nvPr/>
        </p:nvSpPr>
        <p:spPr>
          <a:xfrm>
            <a:off x="11546129" y="5146244"/>
            <a:ext cx="2272742" cy="2715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b="1" dirty="0">
                <a:solidFill>
                  <a:srgbClr val="1E293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기기 및 시약관리</a:t>
            </a:r>
            <a:endParaRPr lang="en-US" sz="1350" dirty="0"/>
          </a:p>
        </p:txBody>
      </p:sp>
      <p:sp>
        <p:nvSpPr>
          <p:cNvPr id="78" name="Text 59"/>
          <p:cNvSpPr txBox="1"/>
          <p:nvPr/>
        </p:nvSpPr>
        <p:spPr>
          <a:xfrm>
            <a:off x="11546129" y="5460340"/>
            <a:ext cx="2272742" cy="2290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실험실 내 기기 및 시약관리</a:t>
            </a:r>
            <a:endParaRPr lang="en-US" sz="1350" dirty="0"/>
          </a:p>
        </p:txBody>
      </p:sp>
      <p:sp>
        <p:nvSpPr>
          <p:cNvPr id="79" name="Shape 60"/>
          <p:cNvSpPr/>
          <p:nvPr/>
        </p:nvSpPr>
        <p:spPr>
          <a:xfrm>
            <a:off x="14152169" y="4974794"/>
            <a:ext cx="3199943" cy="886053"/>
          </a:xfrm>
          <a:prstGeom prst="roundRect">
            <a:avLst>
              <a:gd name="adj" fmla="val 39948"/>
            </a:avLst>
          </a:prstGeom>
          <a:solidFill>
            <a:srgbClr val="F8FAFC"/>
          </a:solidFill>
          <a:ln/>
        </p:spPr>
      </p:sp>
      <p:sp>
        <p:nvSpPr>
          <p:cNvPr id="80" name="Shape 61"/>
          <p:cNvSpPr/>
          <p:nvPr/>
        </p:nvSpPr>
        <p:spPr>
          <a:xfrm>
            <a:off x="14152169" y="4974794"/>
            <a:ext cx="42519" cy="886053"/>
          </a:xfrm>
          <a:prstGeom prst="roundRect">
            <a:avLst>
              <a:gd name="adj" fmla="val 832478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81" name="Shape 62"/>
          <p:cNvSpPr/>
          <p:nvPr/>
        </p:nvSpPr>
        <p:spPr>
          <a:xfrm>
            <a:off x="14367511" y="5146244"/>
            <a:ext cx="400508" cy="400508"/>
          </a:xfrm>
          <a:prstGeom prst="roundRect">
            <a:avLst>
              <a:gd name="adj" fmla="val 146771"/>
            </a:avLst>
          </a:prstGeom>
          <a:solidFill>
            <a:srgbClr val="E0F2FE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82" name="Image 17" descr="preencoded.png"/>
          <p:cNvPicPr>
            <a:picLocks noChangeAspect="1"/>
          </p:cNvPicPr>
          <p:nvPr/>
        </p:nvPicPr>
        <p:blipFill>
          <a:blip r:embed="rId19"/>
          <a:srcRect/>
          <a:stretch/>
        </p:blipFill>
        <p:spPr>
          <a:xfrm>
            <a:off x="14474495" y="5253228"/>
            <a:ext cx="185166" cy="185166"/>
          </a:xfrm>
          <a:prstGeom prst="rect">
            <a:avLst/>
          </a:prstGeom>
        </p:spPr>
      </p:pic>
      <p:sp>
        <p:nvSpPr>
          <p:cNvPr id="83" name="Text 63"/>
          <p:cNvSpPr txBox="1"/>
          <p:nvPr/>
        </p:nvSpPr>
        <p:spPr>
          <a:xfrm>
            <a:off x="14909293" y="5146244"/>
            <a:ext cx="2272742" cy="2715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b="1" dirty="0">
                <a:solidFill>
                  <a:srgbClr val="1E293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자격증 취득</a:t>
            </a:r>
            <a:endParaRPr lang="en-US" sz="1350" dirty="0"/>
          </a:p>
        </p:txBody>
      </p:sp>
      <p:sp>
        <p:nvSpPr>
          <p:cNvPr id="84" name="Text 64"/>
          <p:cNvSpPr txBox="1"/>
          <p:nvPr/>
        </p:nvSpPr>
        <p:spPr>
          <a:xfrm>
            <a:off x="14909293" y="5460340"/>
            <a:ext cx="2272742" cy="2290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전공관련 자격증 취득</a:t>
            </a:r>
            <a:endParaRPr lang="en-US" sz="1350" dirty="0"/>
          </a:p>
        </p:txBody>
      </p:sp>
      <p:sp>
        <p:nvSpPr>
          <p:cNvPr id="85" name="Shape 65"/>
          <p:cNvSpPr/>
          <p:nvPr/>
        </p:nvSpPr>
        <p:spPr>
          <a:xfrm>
            <a:off x="571958" y="8558784"/>
            <a:ext cx="8401050" cy="1571853"/>
          </a:xfrm>
          <a:prstGeom prst="roundRect">
            <a:avLst>
              <a:gd name="adj" fmla="val 22212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86" name="Shape 66"/>
          <p:cNvSpPr/>
          <p:nvPr/>
        </p:nvSpPr>
        <p:spPr>
          <a:xfrm>
            <a:off x="870967" y="8857793"/>
            <a:ext cx="400508" cy="400508"/>
          </a:xfrm>
          <a:prstGeom prst="roundRect">
            <a:avLst>
              <a:gd name="adj" fmla="val 146771"/>
            </a:avLst>
          </a:prstGeom>
          <a:solidFill>
            <a:srgbClr val="F0F9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87" name="Image 18" descr="preencoded.png"/>
          <p:cNvPicPr>
            <a:picLocks noChangeAspect="1"/>
          </p:cNvPicPr>
          <p:nvPr/>
        </p:nvPicPr>
        <p:blipFill>
          <a:blip r:embed="rId20"/>
          <a:srcRect l="-1507" r="-1507"/>
          <a:stretch/>
        </p:blipFill>
        <p:spPr>
          <a:xfrm>
            <a:off x="943661" y="8957919"/>
            <a:ext cx="257861" cy="200253"/>
          </a:xfrm>
          <a:prstGeom prst="rect">
            <a:avLst/>
          </a:prstGeom>
        </p:spPr>
      </p:pic>
      <p:sp>
        <p:nvSpPr>
          <p:cNvPr id="88" name="Text 67"/>
          <p:cNvSpPr txBox="1"/>
          <p:nvPr/>
        </p:nvSpPr>
        <p:spPr>
          <a:xfrm>
            <a:off x="1442924" y="8879739"/>
            <a:ext cx="1193292" cy="35798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b="1" dirty="0">
                <a:solidFill>
                  <a:srgbClr val="1E293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학술 목표</a:t>
            </a:r>
            <a:endParaRPr lang="en-US" dirty="0"/>
          </a:p>
        </p:txBody>
      </p:sp>
      <p:sp>
        <p:nvSpPr>
          <p:cNvPr id="89" name="Shape 68"/>
          <p:cNvSpPr/>
          <p:nvPr/>
        </p:nvSpPr>
        <p:spPr>
          <a:xfrm>
            <a:off x="870966" y="9487358"/>
            <a:ext cx="342900" cy="342900"/>
          </a:xfrm>
          <a:prstGeom prst="roundRect">
            <a:avLst>
              <a:gd name="adj" fmla="val 200000"/>
            </a:avLst>
          </a:prstGeom>
          <a:solidFill>
            <a:srgbClr val="F0F9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90" name="Image 19" descr="preencoded.png"/>
          <p:cNvPicPr>
            <a:picLocks noChangeAspect="1"/>
          </p:cNvPicPr>
          <p:nvPr/>
        </p:nvPicPr>
        <p:blipFill>
          <a:blip r:embed="rId21"/>
          <a:srcRect l="-1677" r="-1677"/>
          <a:stretch/>
        </p:blipFill>
        <p:spPr>
          <a:xfrm>
            <a:off x="971093" y="9579255"/>
            <a:ext cx="142647" cy="157734"/>
          </a:xfrm>
          <a:prstGeom prst="rect">
            <a:avLst/>
          </a:prstGeom>
        </p:spPr>
      </p:pic>
      <p:sp>
        <p:nvSpPr>
          <p:cNvPr id="91" name="Text 69"/>
          <p:cNvSpPr txBox="1"/>
          <p:nvPr/>
        </p:nvSpPr>
        <p:spPr>
          <a:xfrm>
            <a:off x="1357884" y="9516161"/>
            <a:ext cx="2235708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dirty="0">
                <a:solidFill>
                  <a:srgbClr val="47556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논문 작성 및 제품개발</a:t>
            </a:r>
            <a:endParaRPr lang="en-US" sz="1500" dirty="0"/>
          </a:p>
        </p:txBody>
      </p:sp>
      <p:sp>
        <p:nvSpPr>
          <p:cNvPr id="92" name="Shape 70"/>
          <p:cNvSpPr/>
          <p:nvPr/>
        </p:nvSpPr>
        <p:spPr>
          <a:xfrm>
            <a:off x="3538728" y="9487358"/>
            <a:ext cx="342900" cy="342900"/>
          </a:xfrm>
          <a:prstGeom prst="roundRect">
            <a:avLst>
              <a:gd name="adj" fmla="val 200000"/>
            </a:avLst>
          </a:prstGeom>
          <a:solidFill>
            <a:srgbClr val="F0F9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93" name="Image 20" descr="preencoded.png"/>
          <p:cNvPicPr>
            <a:picLocks noChangeAspect="1"/>
          </p:cNvPicPr>
          <p:nvPr/>
        </p:nvPicPr>
        <p:blipFill>
          <a:blip r:embed="rId22"/>
          <a:srcRect t="-1958" b="-1958"/>
          <a:stretch/>
        </p:blipFill>
        <p:spPr>
          <a:xfrm>
            <a:off x="3652571" y="9579255"/>
            <a:ext cx="113843" cy="157734"/>
          </a:xfrm>
          <a:prstGeom prst="rect">
            <a:avLst/>
          </a:prstGeom>
        </p:spPr>
      </p:pic>
      <p:sp>
        <p:nvSpPr>
          <p:cNvPr id="94" name="Text 71"/>
          <p:cNvSpPr txBox="1"/>
          <p:nvPr/>
        </p:nvSpPr>
        <p:spPr>
          <a:xfrm>
            <a:off x="4024275" y="9516161"/>
            <a:ext cx="1674723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dirty="0">
                <a:solidFill>
                  <a:srgbClr val="47556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성적 4.0+ 달성</a:t>
            </a:r>
            <a:endParaRPr lang="en-US" sz="1500" dirty="0"/>
          </a:p>
        </p:txBody>
      </p:sp>
      <p:sp>
        <p:nvSpPr>
          <p:cNvPr id="95" name="Shape 72"/>
          <p:cNvSpPr/>
          <p:nvPr/>
        </p:nvSpPr>
        <p:spPr>
          <a:xfrm>
            <a:off x="9322766" y="8558784"/>
            <a:ext cx="8401050" cy="1571853"/>
          </a:xfrm>
          <a:prstGeom prst="roundRect">
            <a:avLst>
              <a:gd name="adj" fmla="val 22212"/>
            </a:avLst>
          </a:prstGeom>
          <a:solidFill>
            <a:srgbClr val="FFFFFF"/>
          </a:solidFill>
          <a:ln w="12700">
            <a:solidFill>
              <a:srgbClr val="E5E7EB"/>
            </a:solidFill>
            <a:prstDash val="solid"/>
          </a:ln>
          <a:effectLst>
            <a:outerShdw blurRad="635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96" name="Shape 73"/>
          <p:cNvSpPr/>
          <p:nvPr/>
        </p:nvSpPr>
        <p:spPr>
          <a:xfrm>
            <a:off x="9623146" y="8857793"/>
            <a:ext cx="400508" cy="400508"/>
          </a:xfrm>
          <a:prstGeom prst="roundRect">
            <a:avLst>
              <a:gd name="adj" fmla="val 146771"/>
            </a:avLst>
          </a:prstGeom>
          <a:solidFill>
            <a:srgbClr val="F0F9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97" name="Image 21" descr="preencoded.png"/>
          <p:cNvPicPr>
            <a:picLocks noChangeAspect="1"/>
          </p:cNvPicPr>
          <p:nvPr/>
        </p:nvPicPr>
        <p:blipFill>
          <a:blip r:embed="rId23"/>
          <a:srcRect l="-1507" r="-1507"/>
          <a:stretch/>
        </p:blipFill>
        <p:spPr>
          <a:xfrm>
            <a:off x="9694469" y="8957919"/>
            <a:ext cx="257861" cy="200253"/>
          </a:xfrm>
          <a:prstGeom prst="rect">
            <a:avLst/>
          </a:prstGeom>
        </p:spPr>
      </p:pic>
      <p:sp>
        <p:nvSpPr>
          <p:cNvPr id="98" name="Text 74"/>
          <p:cNvSpPr txBox="1"/>
          <p:nvPr/>
        </p:nvSpPr>
        <p:spPr>
          <a:xfrm>
            <a:off x="10193732" y="8879739"/>
            <a:ext cx="1193292" cy="35798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b="1" dirty="0">
                <a:solidFill>
                  <a:srgbClr val="1E293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조직 구성</a:t>
            </a:r>
            <a:endParaRPr lang="en-US" dirty="0"/>
          </a:p>
        </p:txBody>
      </p:sp>
      <p:sp>
        <p:nvSpPr>
          <p:cNvPr id="99" name="Shape 75"/>
          <p:cNvSpPr/>
          <p:nvPr/>
        </p:nvSpPr>
        <p:spPr>
          <a:xfrm>
            <a:off x="9623145" y="9487358"/>
            <a:ext cx="342900" cy="342900"/>
          </a:xfrm>
          <a:prstGeom prst="roundRect">
            <a:avLst>
              <a:gd name="adj" fmla="val 200000"/>
            </a:avLst>
          </a:prstGeom>
          <a:solidFill>
            <a:srgbClr val="F0F9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00" name="Image 22" descr="preencoded.png"/>
          <p:cNvPicPr>
            <a:picLocks noChangeAspect="1"/>
          </p:cNvPicPr>
          <p:nvPr/>
        </p:nvPicPr>
        <p:blipFill>
          <a:blip r:embed="rId24"/>
          <a:srcRect l="-1677" r="-1677"/>
          <a:stretch/>
        </p:blipFill>
        <p:spPr>
          <a:xfrm>
            <a:off x="9723273" y="9579255"/>
            <a:ext cx="142647" cy="157734"/>
          </a:xfrm>
          <a:prstGeom prst="rect">
            <a:avLst/>
          </a:prstGeom>
        </p:spPr>
      </p:pic>
      <p:sp>
        <p:nvSpPr>
          <p:cNvPr id="101" name="Text 76"/>
          <p:cNvSpPr txBox="1"/>
          <p:nvPr/>
        </p:nvSpPr>
        <p:spPr>
          <a:xfrm>
            <a:off x="10108692" y="9516161"/>
            <a:ext cx="2566263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dirty="0">
                <a:solidFill>
                  <a:srgbClr val="47556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동아리장, 총무, 동아리원</a:t>
            </a:r>
            <a:endParaRPr lang="en-US" sz="1500" dirty="0"/>
          </a:p>
        </p:txBody>
      </p:sp>
      <p:sp>
        <p:nvSpPr>
          <p:cNvPr id="102" name="Shape 77"/>
          <p:cNvSpPr/>
          <p:nvPr/>
        </p:nvSpPr>
        <p:spPr>
          <a:xfrm>
            <a:off x="12529566" y="9487358"/>
            <a:ext cx="342900" cy="342900"/>
          </a:xfrm>
          <a:prstGeom prst="roundRect">
            <a:avLst>
              <a:gd name="adj" fmla="val 200000"/>
            </a:avLst>
          </a:prstGeom>
          <a:solidFill>
            <a:srgbClr val="F0F9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03" name="Image 23" descr="preencoded.png"/>
          <p:cNvPicPr>
            <a:picLocks noChangeAspect="1"/>
          </p:cNvPicPr>
          <p:nvPr/>
        </p:nvPicPr>
        <p:blipFill>
          <a:blip r:embed="rId25"/>
          <a:srcRect l="-783" r="-783"/>
          <a:stretch/>
        </p:blipFill>
        <p:spPr>
          <a:xfrm>
            <a:off x="12600890" y="9579255"/>
            <a:ext cx="200253" cy="157734"/>
          </a:xfrm>
          <a:prstGeom prst="rect">
            <a:avLst/>
          </a:prstGeom>
        </p:spPr>
      </p:pic>
      <p:sp>
        <p:nvSpPr>
          <p:cNvPr id="104" name="Text 78"/>
          <p:cNvSpPr txBox="1"/>
          <p:nvPr/>
        </p:nvSpPr>
        <p:spPr>
          <a:xfrm>
            <a:off x="13015113" y="9516161"/>
            <a:ext cx="2441448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dirty="0">
                <a:solidFill>
                  <a:srgbClr val="47556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담당교수: 이규희 교수님</a:t>
            </a:r>
            <a:endParaRPr lang="en-US" sz="1500" dirty="0"/>
          </a:p>
        </p:txBody>
      </p:sp>
      <p:sp>
        <p:nvSpPr>
          <p:cNvPr id="105" name="Shape 79"/>
          <p:cNvSpPr/>
          <p:nvPr/>
        </p:nvSpPr>
        <p:spPr>
          <a:xfrm>
            <a:off x="571958" y="10701224"/>
            <a:ext cx="17145000" cy="13716"/>
          </a:xfrm>
          <a:prstGeom prst="rect">
            <a:avLst/>
          </a:prstGeom>
          <a:solidFill>
            <a:srgbClr val="E5E7EB"/>
          </a:solidFill>
          <a:ln w="12700">
            <a:solidFill>
              <a:srgbClr val="E5E7EB">
                <a:alpha val="0"/>
              </a:srgbClr>
            </a:solidFill>
            <a:prstDash val="solid"/>
          </a:ln>
        </p:spPr>
      </p:sp>
      <p:sp>
        <p:nvSpPr>
          <p:cNvPr id="106" name="Shape 80"/>
          <p:cNvSpPr/>
          <p:nvPr/>
        </p:nvSpPr>
        <p:spPr>
          <a:xfrm>
            <a:off x="571958" y="10930281"/>
            <a:ext cx="342900" cy="342900"/>
          </a:xfrm>
          <a:prstGeom prst="roundRect">
            <a:avLst>
              <a:gd name="adj" fmla="val 166667"/>
            </a:avLst>
          </a:prstGeom>
          <a:solidFill>
            <a:srgbClr val="F0F9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07" name="Image 24" descr="preencoded.png"/>
          <p:cNvPicPr>
            <a:picLocks noChangeAspect="1"/>
          </p:cNvPicPr>
          <p:nvPr/>
        </p:nvPicPr>
        <p:blipFill>
          <a:blip r:embed="rId26"/>
          <a:srcRect/>
          <a:stretch/>
        </p:blipFill>
        <p:spPr>
          <a:xfrm>
            <a:off x="656997" y="11015319"/>
            <a:ext cx="171450" cy="171450"/>
          </a:xfrm>
          <a:prstGeom prst="rect">
            <a:avLst/>
          </a:prstGeom>
        </p:spPr>
      </p:pic>
      <p:sp>
        <p:nvSpPr>
          <p:cNvPr id="108" name="Text 81"/>
          <p:cNvSpPr txBox="1"/>
          <p:nvPr/>
        </p:nvSpPr>
        <p:spPr>
          <a:xfrm>
            <a:off x="1057503" y="10959084"/>
            <a:ext cx="2686965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wfa@university.ac.kr</a:t>
            </a:r>
            <a:endParaRPr lang="en-US" sz="1500" dirty="0"/>
          </a:p>
        </p:txBody>
      </p:sp>
      <p:sp>
        <p:nvSpPr>
          <p:cNvPr id="109" name="Shape 82"/>
          <p:cNvSpPr/>
          <p:nvPr/>
        </p:nvSpPr>
        <p:spPr>
          <a:xfrm>
            <a:off x="3367278" y="10930281"/>
            <a:ext cx="342900" cy="342900"/>
          </a:xfrm>
          <a:prstGeom prst="roundRect">
            <a:avLst>
              <a:gd name="adj" fmla="val 166667"/>
            </a:avLst>
          </a:prstGeom>
          <a:solidFill>
            <a:srgbClr val="F0F9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10" name="Image 25" descr="preencoded.png"/>
          <p:cNvPicPr>
            <a:picLocks noChangeAspect="1"/>
          </p:cNvPicPr>
          <p:nvPr/>
        </p:nvPicPr>
        <p:blipFill>
          <a:blip r:embed="rId27"/>
          <a:srcRect/>
          <a:stretch/>
        </p:blipFill>
        <p:spPr>
          <a:xfrm>
            <a:off x="3453689" y="11015319"/>
            <a:ext cx="171450" cy="171450"/>
          </a:xfrm>
          <a:prstGeom prst="rect">
            <a:avLst/>
          </a:prstGeom>
        </p:spPr>
      </p:pic>
      <p:sp>
        <p:nvSpPr>
          <p:cNvPr id="111" name="Text 83"/>
          <p:cNvSpPr txBox="1"/>
          <p:nvPr/>
        </p:nvSpPr>
        <p:spPr>
          <a:xfrm>
            <a:off x="3852825" y="10959084"/>
            <a:ext cx="1496415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02-XXX-XXXX</a:t>
            </a:r>
            <a:endParaRPr lang="en-US" sz="1500" dirty="0"/>
          </a:p>
        </p:txBody>
      </p:sp>
      <p:sp>
        <p:nvSpPr>
          <p:cNvPr id="112" name="Text 84"/>
          <p:cNvSpPr txBox="1"/>
          <p:nvPr/>
        </p:nvSpPr>
        <p:spPr>
          <a:xfrm>
            <a:off x="16239744" y="10959084"/>
            <a:ext cx="1947672" cy="2866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dirty="0">
                <a:solidFill>
                  <a:srgbClr val="64748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2026년 활동 계획 </a:t>
            </a:r>
            <a:endParaRPr lang="en-US" sz="1500" dirty="0"/>
          </a:p>
        </p:txBody>
      </p:sp>
      <p:pic>
        <p:nvPicPr>
          <p:cNvPr id="113" name="Image 26" descr="preencoded.png"/>
          <p:cNvPicPr>
            <a:picLocks noChangeAspect="1"/>
          </p:cNvPicPr>
          <p:nvPr/>
        </p:nvPicPr>
        <p:blipFill>
          <a:blip r:embed="rId28"/>
          <a:srcRect t="-1100" b="-1100"/>
          <a:stretch/>
        </p:blipFill>
        <p:spPr>
          <a:xfrm>
            <a:off x="15954452" y="11001603"/>
            <a:ext cx="171450" cy="200253"/>
          </a:xfrm>
          <a:prstGeom prst="rect">
            <a:avLst/>
          </a:prstGeom>
        </p:spPr>
      </p:pic>
      <p:pic>
        <p:nvPicPr>
          <p:cNvPr id="115" name="그림 114"/>
          <p:cNvPicPr>
            <a:picLocks noChangeAspect="1"/>
          </p:cNvPicPr>
          <p:nvPr/>
        </p:nvPicPr>
        <p:blipFill rotWithShape="1">
          <a:blip r:embed="rId29"/>
          <a:srcRect l="66667" t="25781" b="32031"/>
          <a:stretch/>
        </p:blipFill>
        <p:spPr>
          <a:xfrm>
            <a:off x="17141148" y="9159839"/>
            <a:ext cx="1015595" cy="85690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28600"/>
            <a:ext cx="17830800" cy="9829800"/>
          </a:xfrm>
          <a:prstGeom prst="rect">
            <a:avLst/>
          </a:prstGeom>
          <a:effectLst>
            <a:outerShdw blurRad="458724" dist="302455" dir="2700000">
              <a:srgbClr val="5BB0E6">
                <a:alpha val="26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4375" y="7038975"/>
            <a:ext cx="2943225" cy="81915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4375" y="4867275"/>
            <a:ext cx="1647825" cy="81915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4375" y="2743200"/>
            <a:ext cx="1647825" cy="81915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2125" y="2743200"/>
            <a:ext cx="5762625" cy="62865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1295400" y="1743075"/>
            <a:ext cx="990600" cy="4762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91575" y="7229475"/>
            <a:ext cx="2095500" cy="466725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34376" y="7962900"/>
            <a:ext cx="7990364" cy="1362075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34375" y="5810250"/>
            <a:ext cx="8448675" cy="1019175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10625" y="5076825"/>
            <a:ext cx="742950" cy="466725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334375" y="3648075"/>
            <a:ext cx="8658225" cy="962025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91575" y="2924175"/>
            <a:ext cx="742950" cy="466725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095500" y="1295400"/>
            <a:ext cx="8515350" cy="962025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15"/>
          <a:srcRect l="66667" t="25781" b="32031"/>
          <a:stretch/>
        </p:blipFill>
        <p:spPr>
          <a:xfrm>
            <a:off x="16593961" y="8877300"/>
            <a:ext cx="1196217" cy="1009308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6600" y="4000500"/>
            <a:ext cx="4665216" cy="4506867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848928" y="310610"/>
            <a:ext cx="2025045" cy="359331"/>
          </a:xfrm>
          <a:prstGeom prst="rect">
            <a:avLst/>
          </a:prstGeom>
          <a:solidFill>
            <a:srgbClr val="FFFFFF"/>
          </a:solidFill>
        </p:spPr>
        <p:txBody>
          <a:bodyPr wrap="none" lIns="0" tIns="0" rIns="0" bIns="0">
            <a:noAutofit/>
          </a:bodyPr>
          <a:lstStyle/>
          <a:p>
            <a:r>
              <a:rPr lang="en-US" sz="2397">
                <a:latin typeface="Times New Roman"/>
              </a:rPr>
              <a:t>Biology Project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5197819" y="359333"/>
            <a:ext cx="2579268" cy="310608"/>
          </a:xfrm>
          <a:prstGeom prst="rect">
            <a:avLst/>
          </a:prstGeom>
          <a:solidFill>
            <a:srgbClr val="FFFFFF"/>
          </a:solidFill>
        </p:spPr>
        <p:txBody>
          <a:bodyPr wrap="none" lIns="0" tIns="0" rIns="0" bIns="0">
            <a:noAutofit/>
          </a:bodyPr>
          <a:lstStyle/>
          <a:p>
            <a:r>
              <a:rPr lang="en-US" sz="2397">
                <a:latin typeface="Times New Roman"/>
              </a:rPr>
              <a:t>made by Miricanvas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8455790" y="1830153"/>
            <a:ext cx="1379466" cy="651669"/>
          </a:xfrm>
          <a:prstGeom prst="rect">
            <a:avLst/>
          </a:prstGeom>
          <a:solidFill>
            <a:srgbClr val="FFFFFF"/>
          </a:solidFill>
        </p:spPr>
        <p:txBody>
          <a:bodyPr wrap="none" lIns="0" tIns="0" rIns="0" bIns="0">
            <a:noAutofit/>
          </a:bodyPr>
          <a:lstStyle/>
          <a:p>
            <a:pPr algn="r"/>
            <a:r>
              <a:rPr lang="en-US" sz="6494">
                <a:latin typeface="Times New Roman"/>
              </a:rPr>
              <a:t>SFF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330067" y="3836929"/>
            <a:ext cx="6647630" cy="2570132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lstStyle/>
          <a:p>
            <a:pPr>
              <a:spcAft>
                <a:spcPts val="1190"/>
              </a:spcAft>
            </a:pPr>
            <a:r>
              <a:rPr lang="en-US" sz="4596" b="1" dirty="0">
                <a:latin typeface="Arial Black" panose="020B0A04020102020204" pitchFamily="34" charset="0"/>
              </a:rPr>
              <a:t>° Seed Flower Fruit</a:t>
            </a:r>
          </a:p>
          <a:p>
            <a:pPr>
              <a:lnSpc>
                <a:spcPts val="4580"/>
              </a:lnSpc>
            </a:pPr>
            <a:r>
              <a:rPr lang="en-US" sz="2598" b="1" dirty="0">
                <a:latin typeface="Arial Black" panose="020B0A04020102020204" pitchFamily="34" charset="0"/>
              </a:rPr>
              <a:t>= </a:t>
            </a:r>
            <a:r>
              <a:rPr lang="en-US" altLang="ko" sz="2598" b="1" dirty="0">
                <a:latin typeface="Arial Black" panose="020B0A04020102020204" pitchFamily="34" charset="0"/>
                <a:ea typeface="Batang"/>
              </a:rPr>
              <a:t>"</a:t>
            </a:r>
            <a:r>
              <a:rPr lang="ko" altLang="en-US" sz="25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씨를 뿌리고 꽃을피우고 열매를 맺는다</a:t>
            </a:r>
            <a:r>
              <a:rPr lang="en-US" altLang="ko" sz="25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." </a:t>
            </a:r>
            <a:r>
              <a:rPr lang="ko" altLang="en-US" sz="25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이런 식물의 성장과정처럼 모두가 함께 성장해 나가자는 의미를 담고 있습니다</a:t>
            </a:r>
            <a:r>
              <a:rPr lang="en-US" altLang="ko" sz="25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7143689" y="3057362"/>
            <a:ext cx="264930" cy="249705"/>
          </a:xfrm>
          <a:prstGeom prst="rect">
            <a:avLst/>
          </a:prstGeom>
          <a:solidFill>
            <a:srgbClr val="FFFFFF"/>
          </a:solidFill>
        </p:spPr>
        <p:txBody>
          <a:bodyPr wrap="none" lIns="0" tIns="0" rIns="0" bIns="0">
            <a:noAutofit/>
          </a:bodyPr>
          <a:lstStyle/>
          <a:p>
            <a:pPr algn="just"/>
            <a:r>
              <a:rPr lang="en-US" sz="2397">
                <a:latin typeface="Times New Roman"/>
              </a:rPr>
              <a:t>O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763664" y="9318252"/>
            <a:ext cx="264930" cy="258840"/>
          </a:xfrm>
          <a:prstGeom prst="rect">
            <a:avLst/>
          </a:prstGeom>
          <a:solidFill>
            <a:srgbClr val="FFFFFF"/>
          </a:solidFill>
        </p:spPr>
        <p:txBody>
          <a:bodyPr wrap="none" lIns="0" tIns="0" rIns="0" bIns="0">
            <a:noAutofit/>
          </a:bodyPr>
          <a:lstStyle/>
          <a:p>
            <a:pPr algn="just"/>
            <a:r>
              <a:rPr lang="en-US" sz="2397">
                <a:latin typeface="Times New Roman"/>
              </a:rPr>
              <a:t>O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357475" y="7162265"/>
            <a:ext cx="7500279" cy="1568268"/>
          </a:xfrm>
          <a:prstGeom prst="rect">
            <a:avLst/>
          </a:prstGeom>
          <a:solidFill>
            <a:srgbClr val="FFFFFF"/>
          </a:solidFill>
        </p:spPr>
        <p:txBody>
          <a:bodyPr lIns="0" tIns="0" rIns="0" bIns="0">
            <a:noAutofit/>
          </a:bodyPr>
          <a:lstStyle/>
          <a:p>
            <a:pPr>
              <a:lnSpc>
                <a:spcPts val="4580"/>
              </a:lnSpc>
            </a:pPr>
            <a:r>
              <a:rPr lang="ko" altLang="en-US" sz="2598" b="1" dirty="0">
                <a:latin typeface="+mj-ea"/>
                <a:ea typeface="+mj-ea"/>
              </a:rPr>
              <a:t>영양학 전공 지식을 실험과 분석을 통해 심화하고 이를 실생활과 사회적 이슈에 적용할 수 있는 실천형 활동을 지향합니다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/>
          <a:srcRect l="66667" t="25781" b="32031"/>
          <a:stretch/>
        </p:blipFill>
        <p:spPr>
          <a:xfrm>
            <a:off x="16673977" y="8939585"/>
            <a:ext cx="1204354" cy="101617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" y="0"/>
            <a:ext cx="18287412" cy="1028667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/>
          <a:srcRect l="66667" t="25781" b="32031"/>
          <a:stretch/>
        </p:blipFill>
        <p:spPr>
          <a:xfrm>
            <a:off x="17068800" y="9258300"/>
            <a:ext cx="1015595" cy="856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4561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7"/>
          <p:cNvSpPr>
            <a:spLocks/>
          </p:cNvSpPr>
          <p:nvPr/>
        </p:nvSpPr>
        <p:spPr bwMode="auto">
          <a:xfrm flipH="1">
            <a:off x="10406613" y="6803895"/>
            <a:ext cx="15492" cy="195222"/>
          </a:xfrm>
          <a:custGeom>
            <a:avLst/>
            <a:gdLst>
              <a:gd name="T0" fmla="*/ 8 w 10"/>
              <a:gd name="T1" fmla="*/ 168 h 168"/>
              <a:gd name="T2" fmla="*/ 8 w 10"/>
              <a:gd name="T3" fmla="*/ 168 h 168"/>
              <a:gd name="T4" fmla="*/ 4 w 10"/>
              <a:gd name="T5" fmla="*/ 84 h 168"/>
              <a:gd name="T6" fmla="*/ 4 w 10"/>
              <a:gd name="T7" fmla="*/ 84 h 168"/>
              <a:gd name="T8" fmla="*/ 4 w 10"/>
              <a:gd name="T9" fmla="*/ 62 h 168"/>
              <a:gd name="T10" fmla="*/ 4 w 10"/>
              <a:gd name="T11" fmla="*/ 62 h 168"/>
              <a:gd name="T12" fmla="*/ 2 w 10"/>
              <a:gd name="T13" fmla="*/ 42 h 168"/>
              <a:gd name="T14" fmla="*/ 2 w 10"/>
              <a:gd name="T15" fmla="*/ 42 h 168"/>
              <a:gd name="T16" fmla="*/ 0 w 10"/>
              <a:gd name="T17" fmla="*/ 0 h 168"/>
              <a:gd name="T18" fmla="*/ 0 w 10"/>
              <a:gd name="T19" fmla="*/ 0 h 168"/>
              <a:gd name="T20" fmla="*/ 4 w 10"/>
              <a:gd name="T21" fmla="*/ 44 h 168"/>
              <a:gd name="T22" fmla="*/ 4 w 10"/>
              <a:gd name="T23" fmla="*/ 44 h 168"/>
              <a:gd name="T24" fmla="*/ 6 w 10"/>
              <a:gd name="T25" fmla="*/ 66 h 168"/>
              <a:gd name="T26" fmla="*/ 6 w 10"/>
              <a:gd name="T27" fmla="*/ 66 h 168"/>
              <a:gd name="T28" fmla="*/ 8 w 10"/>
              <a:gd name="T29" fmla="*/ 86 h 168"/>
              <a:gd name="T30" fmla="*/ 8 w 10"/>
              <a:gd name="T31" fmla="*/ 86 h 168"/>
              <a:gd name="T32" fmla="*/ 10 w 10"/>
              <a:gd name="T33" fmla="*/ 128 h 168"/>
              <a:gd name="T34" fmla="*/ 8 w 10"/>
              <a:gd name="T35" fmla="*/ 168 h 168"/>
              <a:gd name="T36" fmla="*/ 8 w 10"/>
              <a:gd name="T37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" h="168">
                <a:moveTo>
                  <a:pt x="8" y="168"/>
                </a:moveTo>
                <a:lnTo>
                  <a:pt x="8" y="168"/>
                </a:lnTo>
                <a:lnTo>
                  <a:pt x="4" y="84"/>
                </a:lnTo>
                <a:lnTo>
                  <a:pt x="4" y="84"/>
                </a:lnTo>
                <a:lnTo>
                  <a:pt x="4" y="62"/>
                </a:lnTo>
                <a:lnTo>
                  <a:pt x="4" y="62"/>
                </a:lnTo>
                <a:lnTo>
                  <a:pt x="2" y="42"/>
                </a:lnTo>
                <a:lnTo>
                  <a:pt x="2" y="42"/>
                </a:lnTo>
                <a:lnTo>
                  <a:pt x="0" y="0"/>
                </a:lnTo>
                <a:lnTo>
                  <a:pt x="0" y="0"/>
                </a:lnTo>
                <a:lnTo>
                  <a:pt x="4" y="44"/>
                </a:lnTo>
                <a:lnTo>
                  <a:pt x="4" y="44"/>
                </a:lnTo>
                <a:lnTo>
                  <a:pt x="6" y="66"/>
                </a:lnTo>
                <a:lnTo>
                  <a:pt x="6" y="66"/>
                </a:lnTo>
                <a:lnTo>
                  <a:pt x="8" y="86"/>
                </a:lnTo>
                <a:lnTo>
                  <a:pt x="8" y="86"/>
                </a:lnTo>
                <a:lnTo>
                  <a:pt x="10" y="128"/>
                </a:lnTo>
                <a:lnTo>
                  <a:pt x="8" y="168"/>
                </a:lnTo>
                <a:lnTo>
                  <a:pt x="8" y="168"/>
                </a:lnTo>
                <a:close/>
              </a:path>
            </a:pathLst>
          </a:custGeom>
          <a:solidFill>
            <a:srgbClr val="46301A"/>
          </a:solidFill>
          <a:ln>
            <a:noFill/>
          </a:ln>
        </p:spPr>
        <p:txBody>
          <a:bodyPr vert="horz" wrap="square" lIns="137160" tIns="68580" rIns="137160" bIns="6858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95" y="0"/>
            <a:ext cx="18285620" cy="10287000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17858" y="9979451"/>
            <a:ext cx="18285621" cy="307551"/>
            <a:chOff x="-1" y="216058"/>
            <a:chExt cx="8534400" cy="342900"/>
          </a:xfrm>
        </p:grpSpPr>
        <p:sp>
          <p:nvSpPr>
            <p:cNvPr id="27" name="직사각형 26"/>
            <p:cNvSpPr/>
            <p:nvPr/>
          </p:nvSpPr>
          <p:spPr>
            <a:xfrm>
              <a:off x="-1" y="216058"/>
              <a:ext cx="2133399" cy="342900"/>
            </a:xfrm>
            <a:prstGeom prst="rect">
              <a:avLst/>
            </a:prstGeom>
            <a:solidFill>
              <a:srgbClr val="1E8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133666" y="216058"/>
              <a:ext cx="2133399" cy="342900"/>
            </a:xfrm>
            <a:prstGeom prst="rect">
              <a:avLst/>
            </a:prstGeom>
            <a:solidFill>
              <a:srgbClr val="FCCC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267333" y="216058"/>
              <a:ext cx="2133399" cy="342900"/>
            </a:xfrm>
            <a:prstGeom prst="rect">
              <a:avLst/>
            </a:prstGeom>
            <a:solidFill>
              <a:srgbClr val="E859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6401000" y="216058"/>
              <a:ext cx="2133399" cy="342900"/>
            </a:xfrm>
            <a:prstGeom prst="rect">
              <a:avLst/>
            </a:prstGeom>
            <a:solidFill>
              <a:srgbClr val="05090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4" t="3282" r="82308" b="79487"/>
          <a:stretch/>
        </p:blipFill>
        <p:spPr>
          <a:xfrm>
            <a:off x="895505" y="938945"/>
            <a:ext cx="1392594" cy="1329295"/>
          </a:xfrm>
          <a:prstGeom prst="rect">
            <a:avLst/>
          </a:prstGeom>
        </p:spPr>
      </p:pic>
      <p:sp>
        <p:nvSpPr>
          <p:cNvPr id="17" name="내용 개체 틀 2"/>
          <p:cNvSpPr txBox="1">
            <a:spLocks/>
          </p:cNvSpPr>
          <p:nvPr/>
        </p:nvSpPr>
        <p:spPr>
          <a:xfrm>
            <a:off x="2073711" y="1823911"/>
            <a:ext cx="12328884" cy="678894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ko-KR" altLang="en-US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23138" y="1059296"/>
            <a:ext cx="160421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48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교내 경진 대회  </a:t>
            </a:r>
            <a:r>
              <a:rPr lang="en-US" altLang="ko-KR" sz="48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4800" b="1" dirty="0" err="1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솔파인</a:t>
            </a:r>
            <a:r>
              <a:rPr lang="ko-KR" altLang="en-US" sz="48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메뉴개발 경진대회</a:t>
            </a:r>
            <a:r>
              <a:rPr lang="en-US" altLang="ko-KR" sz="48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)]</a:t>
            </a:r>
            <a:endParaRPr lang="ko-KR" altLang="en-US" sz="4800" b="1" dirty="0">
              <a:solidFill>
                <a:srgbClr val="8B0F2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95505" y="2305540"/>
            <a:ext cx="8890709" cy="6971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격월로 실시되는 교내 경진대회</a:t>
            </a:r>
            <a:endParaRPr lang="en-US" altLang="ko-KR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연간 수상자들을 대상으로 연말</a:t>
            </a:r>
            <a:endParaRPr lang="en-US" altLang="ko-KR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4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왕중왕전</a:t>
            </a:r>
            <a:r>
              <a:rPr lang="ko-KR" altLang="en-US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실시</a:t>
            </a:r>
            <a:endParaRPr lang="en-US" altLang="ko-KR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4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왕중왕전</a:t>
            </a:r>
            <a:r>
              <a:rPr lang="ko-KR" altLang="en-US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수상자는 장학금과 해외연수 특전</a:t>
            </a:r>
            <a:endParaRPr lang="en-US" altLang="ko-KR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5FA0AC91-6A10-4663-B4BE-A125E4CA00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155" y="5713283"/>
            <a:ext cx="3563555" cy="252925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CAD36169-7438-4600-8217-7D064D5489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954" y="5713282"/>
            <a:ext cx="3796518" cy="2529257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8AA68C8B-3E32-43BC-9DE5-E2A5D89948B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6214" y="2921205"/>
            <a:ext cx="3797735" cy="2532615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F25E17DF-8723-4F01-8967-76C816A30A2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155" y="2921205"/>
            <a:ext cx="3563555" cy="2532615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068800" y="8801100"/>
            <a:ext cx="986662" cy="98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0468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직사각형 76"/>
          <p:cNvSpPr/>
          <p:nvPr/>
        </p:nvSpPr>
        <p:spPr>
          <a:xfrm>
            <a:off x="-17571" y="14141"/>
            <a:ext cx="18285620" cy="1028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10258377" y="6351234"/>
            <a:ext cx="15492" cy="195222"/>
          </a:xfrm>
          <a:custGeom>
            <a:avLst/>
            <a:gdLst>
              <a:gd name="T0" fmla="*/ 8 w 10"/>
              <a:gd name="T1" fmla="*/ 168 h 168"/>
              <a:gd name="T2" fmla="*/ 8 w 10"/>
              <a:gd name="T3" fmla="*/ 168 h 168"/>
              <a:gd name="T4" fmla="*/ 4 w 10"/>
              <a:gd name="T5" fmla="*/ 84 h 168"/>
              <a:gd name="T6" fmla="*/ 4 w 10"/>
              <a:gd name="T7" fmla="*/ 84 h 168"/>
              <a:gd name="T8" fmla="*/ 4 w 10"/>
              <a:gd name="T9" fmla="*/ 62 h 168"/>
              <a:gd name="T10" fmla="*/ 4 w 10"/>
              <a:gd name="T11" fmla="*/ 62 h 168"/>
              <a:gd name="T12" fmla="*/ 2 w 10"/>
              <a:gd name="T13" fmla="*/ 42 h 168"/>
              <a:gd name="T14" fmla="*/ 2 w 10"/>
              <a:gd name="T15" fmla="*/ 42 h 168"/>
              <a:gd name="T16" fmla="*/ 0 w 10"/>
              <a:gd name="T17" fmla="*/ 0 h 168"/>
              <a:gd name="T18" fmla="*/ 0 w 10"/>
              <a:gd name="T19" fmla="*/ 0 h 168"/>
              <a:gd name="T20" fmla="*/ 4 w 10"/>
              <a:gd name="T21" fmla="*/ 44 h 168"/>
              <a:gd name="T22" fmla="*/ 4 w 10"/>
              <a:gd name="T23" fmla="*/ 44 h 168"/>
              <a:gd name="T24" fmla="*/ 6 w 10"/>
              <a:gd name="T25" fmla="*/ 66 h 168"/>
              <a:gd name="T26" fmla="*/ 6 w 10"/>
              <a:gd name="T27" fmla="*/ 66 h 168"/>
              <a:gd name="T28" fmla="*/ 8 w 10"/>
              <a:gd name="T29" fmla="*/ 86 h 168"/>
              <a:gd name="T30" fmla="*/ 8 w 10"/>
              <a:gd name="T31" fmla="*/ 86 h 168"/>
              <a:gd name="T32" fmla="*/ 10 w 10"/>
              <a:gd name="T33" fmla="*/ 128 h 168"/>
              <a:gd name="T34" fmla="*/ 8 w 10"/>
              <a:gd name="T35" fmla="*/ 168 h 168"/>
              <a:gd name="T36" fmla="*/ 8 w 10"/>
              <a:gd name="T37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" h="168">
                <a:moveTo>
                  <a:pt x="8" y="168"/>
                </a:moveTo>
                <a:lnTo>
                  <a:pt x="8" y="168"/>
                </a:lnTo>
                <a:lnTo>
                  <a:pt x="4" y="84"/>
                </a:lnTo>
                <a:lnTo>
                  <a:pt x="4" y="84"/>
                </a:lnTo>
                <a:lnTo>
                  <a:pt x="4" y="62"/>
                </a:lnTo>
                <a:lnTo>
                  <a:pt x="4" y="62"/>
                </a:lnTo>
                <a:lnTo>
                  <a:pt x="2" y="42"/>
                </a:lnTo>
                <a:lnTo>
                  <a:pt x="2" y="42"/>
                </a:lnTo>
                <a:lnTo>
                  <a:pt x="0" y="0"/>
                </a:lnTo>
                <a:lnTo>
                  <a:pt x="0" y="0"/>
                </a:lnTo>
                <a:lnTo>
                  <a:pt x="4" y="44"/>
                </a:lnTo>
                <a:lnTo>
                  <a:pt x="4" y="44"/>
                </a:lnTo>
                <a:lnTo>
                  <a:pt x="6" y="66"/>
                </a:lnTo>
                <a:lnTo>
                  <a:pt x="6" y="66"/>
                </a:lnTo>
                <a:lnTo>
                  <a:pt x="8" y="86"/>
                </a:lnTo>
                <a:lnTo>
                  <a:pt x="8" y="86"/>
                </a:lnTo>
                <a:lnTo>
                  <a:pt x="10" y="128"/>
                </a:lnTo>
                <a:lnTo>
                  <a:pt x="8" y="168"/>
                </a:lnTo>
                <a:lnTo>
                  <a:pt x="8" y="168"/>
                </a:lnTo>
                <a:close/>
              </a:path>
            </a:pathLst>
          </a:custGeom>
          <a:solidFill>
            <a:srgbClr val="46301A"/>
          </a:solidFill>
          <a:ln>
            <a:noFill/>
          </a:ln>
        </p:spPr>
        <p:txBody>
          <a:bodyPr vert="horz" wrap="square" lIns="137160" tIns="68580" rIns="137160" bIns="6858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95" y="0"/>
            <a:ext cx="18285620" cy="10287000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17858" y="9979451"/>
            <a:ext cx="18285621" cy="307551"/>
            <a:chOff x="-1" y="216058"/>
            <a:chExt cx="8534400" cy="342900"/>
          </a:xfrm>
        </p:grpSpPr>
        <p:sp>
          <p:nvSpPr>
            <p:cNvPr id="27" name="직사각형 26"/>
            <p:cNvSpPr/>
            <p:nvPr/>
          </p:nvSpPr>
          <p:spPr>
            <a:xfrm>
              <a:off x="-1" y="216058"/>
              <a:ext cx="2133399" cy="342900"/>
            </a:xfrm>
            <a:prstGeom prst="rect">
              <a:avLst/>
            </a:prstGeom>
            <a:solidFill>
              <a:srgbClr val="1E8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133666" y="216058"/>
              <a:ext cx="2133399" cy="342900"/>
            </a:xfrm>
            <a:prstGeom prst="rect">
              <a:avLst/>
            </a:prstGeom>
            <a:solidFill>
              <a:srgbClr val="FCCC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267333" y="216058"/>
              <a:ext cx="2133399" cy="342900"/>
            </a:xfrm>
            <a:prstGeom prst="rect">
              <a:avLst/>
            </a:prstGeom>
            <a:solidFill>
              <a:srgbClr val="E859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6401000" y="216058"/>
              <a:ext cx="2133399" cy="342900"/>
            </a:xfrm>
            <a:prstGeom prst="rect">
              <a:avLst/>
            </a:prstGeom>
            <a:solidFill>
              <a:srgbClr val="05090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48" b="21846"/>
          <a:stretch/>
        </p:blipFill>
        <p:spPr>
          <a:xfrm>
            <a:off x="2402437" y="1614265"/>
            <a:ext cx="13716000" cy="5781824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EE88A531-C9CF-4898-A4B6-FFF25771DA69}"/>
              </a:ext>
            </a:extLst>
          </p:cNvPr>
          <p:cNvSpPr/>
          <p:nvPr/>
        </p:nvSpPr>
        <p:spPr>
          <a:xfrm>
            <a:off x="6198355" y="3951179"/>
            <a:ext cx="8763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66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즐거운 학교생활</a:t>
            </a:r>
            <a:r>
              <a:rPr lang="en-US" altLang="ko-KR" sz="66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60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8800" y="8801100"/>
            <a:ext cx="986662" cy="98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5822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44603" y="4089397"/>
            <a:ext cx="15786097" cy="4546597"/>
            <a:chOff x="0" y="0"/>
            <a:chExt cx="21048129" cy="606212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048090" cy="6062091"/>
            </a:xfrm>
            <a:custGeom>
              <a:avLst/>
              <a:gdLst/>
              <a:ahLst/>
              <a:cxnLst/>
              <a:rect l="l" t="t" r="r" b="b"/>
              <a:pathLst>
                <a:path w="21048090" h="6062091">
                  <a:moveTo>
                    <a:pt x="0" y="0"/>
                  </a:moveTo>
                  <a:lnTo>
                    <a:pt x="21048090" y="0"/>
                  </a:lnTo>
                  <a:lnTo>
                    <a:pt x="21048090" y="6062091"/>
                  </a:lnTo>
                  <a:lnTo>
                    <a:pt x="0" y="60620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49" b="-50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1066800" y="1572036"/>
            <a:ext cx="14808203" cy="8079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74"/>
              </a:lnSpc>
            </a:pPr>
            <a:r>
              <a:rPr lang="ko-KR" altLang="en-US" sz="4500" b="1" dirty="0" err="1">
                <a:solidFill>
                  <a:srgbClr val="25366E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학과행사</a:t>
            </a:r>
            <a:r>
              <a:rPr lang="en-US" sz="4500" b="1" dirty="0">
                <a:solidFill>
                  <a:srgbClr val="25366E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: </a:t>
            </a:r>
            <a:r>
              <a:rPr lang="en-US" sz="4500" b="1" dirty="0" err="1">
                <a:solidFill>
                  <a:srgbClr val="25366E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새내기</a:t>
            </a:r>
            <a:r>
              <a:rPr lang="en-US" sz="4500" b="1" dirty="0">
                <a:solidFill>
                  <a:srgbClr val="25366E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 </a:t>
            </a:r>
            <a:r>
              <a:rPr lang="en-US" sz="4500" b="1" dirty="0" err="1">
                <a:solidFill>
                  <a:srgbClr val="25366E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콘테스트</a:t>
            </a:r>
            <a:endParaRPr lang="en-US" sz="4500" b="1" dirty="0">
              <a:solidFill>
                <a:srgbClr val="25366E"/>
              </a:solidFill>
              <a:latin typeface="Source Han Sans KR Bold"/>
              <a:ea typeface="Source Han Sans KR Bold"/>
              <a:cs typeface="Source Han Sans KR Bold"/>
              <a:sym typeface="Source Han Sans KR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066800" y="2755897"/>
            <a:ext cx="15189203" cy="3647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67"/>
              </a:lnSpc>
            </a:pPr>
            <a:r>
              <a:rPr lang="en-US" sz="2200">
                <a:solidFill>
                  <a:srgbClr val="25366E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새내기의, 새내기에 의한, 새내기를 위한 새내기 콘테스트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222497" y="9137647"/>
            <a:ext cx="13538197" cy="506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3"/>
              </a:lnSpc>
            </a:pPr>
            <a:r>
              <a:rPr lang="en-US" sz="3000">
                <a:solidFill>
                  <a:srgbClr val="25366E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여러분이 주인공인 새내기 콘테스트에 많은 참여와 관심 응원 부탁드립니다!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1066800" y="754825"/>
            <a:ext cx="2024217" cy="547749"/>
            <a:chOff x="0" y="0"/>
            <a:chExt cx="533127" cy="14426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33127" cy="144263"/>
            </a:xfrm>
            <a:custGeom>
              <a:avLst/>
              <a:gdLst/>
              <a:ahLst/>
              <a:cxnLst/>
              <a:rect l="l" t="t" r="r" b="b"/>
              <a:pathLst>
                <a:path w="533127" h="144263">
                  <a:moveTo>
                    <a:pt x="72132" y="0"/>
                  </a:moveTo>
                  <a:lnTo>
                    <a:pt x="460996" y="0"/>
                  </a:lnTo>
                  <a:cubicBezTo>
                    <a:pt x="480126" y="0"/>
                    <a:pt x="498473" y="7600"/>
                    <a:pt x="512000" y="21127"/>
                  </a:cubicBezTo>
                  <a:cubicBezTo>
                    <a:pt x="525528" y="34654"/>
                    <a:pt x="533127" y="53001"/>
                    <a:pt x="533127" y="72132"/>
                  </a:cubicBezTo>
                  <a:lnTo>
                    <a:pt x="533127" y="72132"/>
                  </a:lnTo>
                  <a:cubicBezTo>
                    <a:pt x="533127" y="91262"/>
                    <a:pt x="525528" y="109609"/>
                    <a:pt x="512000" y="123136"/>
                  </a:cubicBezTo>
                  <a:cubicBezTo>
                    <a:pt x="498473" y="136664"/>
                    <a:pt x="480126" y="144263"/>
                    <a:pt x="460996" y="144263"/>
                  </a:cubicBezTo>
                  <a:lnTo>
                    <a:pt x="72132" y="144263"/>
                  </a:lnTo>
                  <a:cubicBezTo>
                    <a:pt x="53001" y="144263"/>
                    <a:pt x="34654" y="136664"/>
                    <a:pt x="21127" y="123136"/>
                  </a:cubicBezTo>
                  <a:cubicBezTo>
                    <a:pt x="7600" y="109609"/>
                    <a:pt x="0" y="91262"/>
                    <a:pt x="0" y="72132"/>
                  </a:cubicBezTo>
                  <a:lnTo>
                    <a:pt x="0" y="72132"/>
                  </a:lnTo>
                  <a:cubicBezTo>
                    <a:pt x="0" y="53001"/>
                    <a:pt x="7600" y="34654"/>
                    <a:pt x="21127" y="21127"/>
                  </a:cubicBezTo>
                  <a:cubicBezTo>
                    <a:pt x="34654" y="7600"/>
                    <a:pt x="53001" y="0"/>
                    <a:pt x="72132" y="0"/>
                  </a:cubicBezTo>
                  <a:close/>
                </a:path>
              </a:pathLst>
            </a:custGeom>
            <a:solidFill>
              <a:srgbClr val="374375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276225"/>
              <a:ext cx="533127" cy="4204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00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507058" y="649337"/>
            <a:ext cx="2072244" cy="5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25"/>
              </a:lnSpc>
            </a:pPr>
            <a:r>
              <a:rPr lang="en-US" sz="2229" b="1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학사 안내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8800" y="8801100"/>
            <a:ext cx="986662" cy="98666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1066800" y="1572036"/>
            <a:ext cx="14808203" cy="755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74"/>
              </a:lnSpc>
            </a:pPr>
            <a:r>
              <a:rPr lang="ko-KR" altLang="en-US" sz="4500" b="1" dirty="0">
                <a:solidFill>
                  <a:srgbClr val="25366E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학교행사</a:t>
            </a:r>
            <a:r>
              <a:rPr lang="en-US" sz="4500" b="1" dirty="0">
                <a:solidFill>
                  <a:srgbClr val="25366E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: 2026</a:t>
            </a:r>
            <a:r>
              <a:rPr lang="ko-KR" altLang="en-US" sz="4500" b="1" dirty="0">
                <a:solidFill>
                  <a:srgbClr val="25366E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년 </a:t>
            </a:r>
            <a:r>
              <a:rPr lang="ko-KR" altLang="en-US" sz="4500" b="1" dirty="0" err="1">
                <a:solidFill>
                  <a:srgbClr val="25366E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우송제</a:t>
            </a:r>
            <a:r>
              <a:rPr lang="ko-KR" altLang="en-US" sz="4500" b="1" dirty="0">
                <a:solidFill>
                  <a:srgbClr val="25366E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 대상</a:t>
            </a:r>
            <a:endParaRPr lang="en-US" sz="4500" b="1" dirty="0">
              <a:solidFill>
                <a:srgbClr val="25366E"/>
              </a:solidFill>
              <a:latin typeface="Source Han Sans KR Bold"/>
              <a:ea typeface="Source Han Sans KR Bold"/>
              <a:cs typeface="Source Han Sans KR Bold"/>
              <a:sym typeface="Source Han Sans KR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2222497" y="9137647"/>
            <a:ext cx="13538197" cy="506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3"/>
              </a:lnSpc>
            </a:pPr>
            <a:r>
              <a:rPr lang="en-US" sz="3000" dirty="0">
                <a:solidFill>
                  <a:srgbClr val="25366E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2026</a:t>
            </a:r>
            <a:r>
              <a:rPr lang="ko-KR" altLang="en-US" sz="3000" dirty="0">
                <a:solidFill>
                  <a:srgbClr val="25366E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년 </a:t>
            </a:r>
            <a:r>
              <a:rPr lang="ko-KR" altLang="en-US" sz="3000" dirty="0" err="1">
                <a:solidFill>
                  <a:srgbClr val="25366E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우송제</a:t>
            </a:r>
            <a:r>
              <a:rPr lang="ko-KR" altLang="en-US" sz="3000" dirty="0">
                <a:solidFill>
                  <a:srgbClr val="25366E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 외식조리영양학과 </a:t>
            </a:r>
            <a:r>
              <a:rPr lang="en-US" altLang="ko-KR" sz="3000" dirty="0">
                <a:solidFill>
                  <a:srgbClr val="25366E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26</a:t>
            </a:r>
            <a:r>
              <a:rPr lang="ko-KR" altLang="en-US" sz="3000" dirty="0">
                <a:solidFill>
                  <a:srgbClr val="25366E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학번 김진영 대상</a:t>
            </a:r>
            <a:r>
              <a:rPr lang="en-US" altLang="ko-KR" sz="3000" dirty="0">
                <a:solidFill>
                  <a:srgbClr val="25366E"/>
                </a:solidFill>
                <a:latin typeface="Source Han Sans KR"/>
                <a:ea typeface="Source Han Sans KR"/>
                <a:cs typeface="Source Han Sans KR"/>
                <a:sym typeface="Source Han Sans KR"/>
              </a:rPr>
              <a:t>!</a:t>
            </a:r>
            <a:endParaRPr lang="en-US" sz="3000" dirty="0">
              <a:solidFill>
                <a:srgbClr val="25366E"/>
              </a:solidFill>
              <a:latin typeface="Source Han Sans KR"/>
              <a:ea typeface="Source Han Sans KR"/>
              <a:cs typeface="Source Han Sans KR"/>
              <a:sym typeface="Source Han Sans KR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1066800" y="754825"/>
            <a:ext cx="2024217" cy="547749"/>
            <a:chOff x="0" y="0"/>
            <a:chExt cx="533127" cy="14426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33127" cy="144263"/>
            </a:xfrm>
            <a:custGeom>
              <a:avLst/>
              <a:gdLst/>
              <a:ahLst/>
              <a:cxnLst/>
              <a:rect l="l" t="t" r="r" b="b"/>
              <a:pathLst>
                <a:path w="533127" h="144263">
                  <a:moveTo>
                    <a:pt x="72132" y="0"/>
                  </a:moveTo>
                  <a:lnTo>
                    <a:pt x="460996" y="0"/>
                  </a:lnTo>
                  <a:cubicBezTo>
                    <a:pt x="480126" y="0"/>
                    <a:pt x="498473" y="7600"/>
                    <a:pt x="512000" y="21127"/>
                  </a:cubicBezTo>
                  <a:cubicBezTo>
                    <a:pt x="525528" y="34654"/>
                    <a:pt x="533127" y="53001"/>
                    <a:pt x="533127" y="72132"/>
                  </a:cubicBezTo>
                  <a:lnTo>
                    <a:pt x="533127" y="72132"/>
                  </a:lnTo>
                  <a:cubicBezTo>
                    <a:pt x="533127" y="91262"/>
                    <a:pt x="525528" y="109609"/>
                    <a:pt x="512000" y="123136"/>
                  </a:cubicBezTo>
                  <a:cubicBezTo>
                    <a:pt x="498473" y="136664"/>
                    <a:pt x="480126" y="144263"/>
                    <a:pt x="460996" y="144263"/>
                  </a:cubicBezTo>
                  <a:lnTo>
                    <a:pt x="72132" y="144263"/>
                  </a:lnTo>
                  <a:cubicBezTo>
                    <a:pt x="53001" y="144263"/>
                    <a:pt x="34654" y="136664"/>
                    <a:pt x="21127" y="123136"/>
                  </a:cubicBezTo>
                  <a:cubicBezTo>
                    <a:pt x="7600" y="109609"/>
                    <a:pt x="0" y="91262"/>
                    <a:pt x="0" y="72132"/>
                  </a:cubicBezTo>
                  <a:lnTo>
                    <a:pt x="0" y="72132"/>
                  </a:lnTo>
                  <a:cubicBezTo>
                    <a:pt x="0" y="53001"/>
                    <a:pt x="7600" y="34654"/>
                    <a:pt x="21127" y="21127"/>
                  </a:cubicBezTo>
                  <a:cubicBezTo>
                    <a:pt x="34654" y="7600"/>
                    <a:pt x="53001" y="0"/>
                    <a:pt x="72132" y="0"/>
                  </a:cubicBezTo>
                  <a:close/>
                </a:path>
              </a:pathLst>
            </a:custGeom>
            <a:solidFill>
              <a:srgbClr val="374375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276225"/>
              <a:ext cx="533127" cy="4204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00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507058" y="649337"/>
            <a:ext cx="2072244" cy="5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25"/>
              </a:lnSpc>
            </a:pPr>
            <a:r>
              <a:rPr lang="en-US" sz="2229" b="1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학사 안내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D2A24572-2290-4235-9C33-05B7CFB867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2885101"/>
            <a:ext cx="6342505" cy="5410944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8F1005E7-EC8D-4821-BB62-459CD07A40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3000" y="2857500"/>
            <a:ext cx="6412523" cy="543854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000" y="9164861"/>
            <a:ext cx="986662" cy="98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964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66800" y="754825"/>
            <a:ext cx="2024217" cy="547749"/>
            <a:chOff x="0" y="0"/>
            <a:chExt cx="533127" cy="14426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33127" cy="144263"/>
            </a:xfrm>
            <a:custGeom>
              <a:avLst/>
              <a:gdLst/>
              <a:ahLst/>
              <a:cxnLst/>
              <a:rect l="l" t="t" r="r" b="b"/>
              <a:pathLst>
                <a:path w="533127" h="144263">
                  <a:moveTo>
                    <a:pt x="72132" y="0"/>
                  </a:moveTo>
                  <a:lnTo>
                    <a:pt x="460996" y="0"/>
                  </a:lnTo>
                  <a:cubicBezTo>
                    <a:pt x="480126" y="0"/>
                    <a:pt x="498473" y="7600"/>
                    <a:pt x="512000" y="21127"/>
                  </a:cubicBezTo>
                  <a:cubicBezTo>
                    <a:pt x="525528" y="34654"/>
                    <a:pt x="533127" y="53001"/>
                    <a:pt x="533127" y="72132"/>
                  </a:cubicBezTo>
                  <a:lnTo>
                    <a:pt x="533127" y="72132"/>
                  </a:lnTo>
                  <a:cubicBezTo>
                    <a:pt x="533127" y="91262"/>
                    <a:pt x="525528" y="109609"/>
                    <a:pt x="512000" y="123136"/>
                  </a:cubicBezTo>
                  <a:cubicBezTo>
                    <a:pt x="498473" y="136664"/>
                    <a:pt x="480126" y="144263"/>
                    <a:pt x="460996" y="144263"/>
                  </a:cubicBezTo>
                  <a:lnTo>
                    <a:pt x="72132" y="144263"/>
                  </a:lnTo>
                  <a:cubicBezTo>
                    <a:pt x="53001" y="144263"/>
                    <a:pt x="34654" y="136664"/>
                    <a:pt x="21127" y="123136"/>
                  </a:cubicBezTo>
                  <a:cubicBezTo>
                    <a:pt x="7600" y="109609"/>
                    <a:pt x="0" y="91262"/>
                    <a:pt x="0" y="72132"/>
                  </a:cubicBezTo>
                  <a:lnTo>
                    <a:pt x="0" y="72132"/>
                  </a:lnTo>
                  <a:cubicBezTo>
                    <a:pt x="0" y="53001"/>
                    <a:pt x="7600" y="34654"/>
                    <a:pt x="21127" y="21127"/>
                  </a:cubicBezTo>
                  <a:cubicBezTo>
                    <a:pt x="34654" y="7600"/>
                    <a:pt x="53001" y="0"/>
                    <a:pt x="72132" y="0"/>
                  </a:cubicBezTo>
                  <a:close/>
                </a:path>
              </a:pathLst>
            </a:custGeom>
            <a:solidFill>
              <a:srgbClr val="374375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76225"/>
              <a:ext cx="533127" cy="4204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05783" y="3387719"/>
            <a:ext cx="4634998" cy="4634998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38417" y="0"/>
                  </a:moveTo>
                  <a:lnTo>
                    <a:pt x="774383" y="0"/>
                  </a:lnTo>
                  <a:cubicBezTo>
                    <a:pt x="784572" y="0"/>
                    <a:pt x="794343" y="4048"/>
                    <a:pt x="801548" y="11252"/>
                  </a:cubicBezTo>
                  <a:cubicBezTo>
                    <a:pt x="808752" y="18457"/>
                    <a:pt x="812800" y="28228"/>
                    <a:pt x="812800" y="38417"/>
                  </a:cubicBezTo>
                  <a:lnTo>
                    <a:pt x="812800" y="774383"/>
                  </a:lnTo>
                  <a:cubicBezTo>
                    <a:pt x="812800" y="784572"/>
                    <a:pt x="808752" y="794343"/>
                    <a:pt x="801548" y="801548"/>
                  </a:cubicBezTo>
                  <a:cubicBezTo>
                    <a:pt x="794343" y="808752"/>
                    <a:pt x="784572" y="812800"/>
                    <a:pt x="774383" y="812800"/>
                  </a:cubicBezTo>
                  <a:lnTo>
                    <a:pt x="38417" y="812800"/>
                  </a:lnTo>
                  <a:cubicBezTo>
                    <a:pt x="28228" y="812800"/>
                    <a:pt x="18457" y="808752"/>
                    <a:pt x="11252" y="801548"/>
                  </a:cubicBezTo>
                  <a:cubicBezTo>
                    <a:pt x="4048" y="794343"/>
                    <a:pt x="0" y="784572"/>
                    <a:pt x="0" y="774383"/>
                  </a:cubicBezTo>
                  <a:lnTo>
                    <a:pt x="0" y="38417"/>
                  </a:lnTo>
                  <a:cubicBezTo>
                    <a:pt x="0" y="28228"/>
                    <a:pt x="4048" y="18457"/>
                    <a:pt x="11252" y="11252"/>
                  </a:cubicBezTo>
                  <a:cubicBezTo>
                    <a:pt x="18457" y="4048"/>
                    <a:pt x="28228" y="0"/>
                    <a:pt x="38417" y="0"/>
                  </a:cubicBezTo>
                  <a:close/>
                </a:path>
              </a:pathLst>
            </a:custGeom>
            <a:blipFill>
              <a:blip r:embed="rId2"/>
              <a:stretch>
                <a:fillRect t="-142" b="-142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826346" y="3387719"/>
            <a:ext cx="4634998" cy="4634998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38417" y="0"/>
                  </a:moveTo>
                  <a:lnTo>
                    <a:pt x="774383" y="0"/>
                  </a:lnTo>
                  <a:cubicBezTo>
                    <a:pt x="784572" y="0"/>
                    <a:pt x="794343" y="4048"/>
                    <a:pt x="801548" y="11252"/>
                  </a:cubicBezTo>
                  <a:cubicBezTo>
                    <a:pt x="808752" y="18457"/>
                    <a:pt x="812800" y="28228"/>
                    <a:pt x="812800" y="38417"/>
                  </a:cubicBezTo>
                  <a:lnTo>
                    <a:pt x="812800" y="774383"/>
                  </a:lnTo>
                  <a:cubicBezTo>
                    <a:pt x="812800" y="784572"/>
                    <a:pt x="808752" y="794343"/>
                    <a:pt x="801548" y="801548"/>
                  </a:cubicBezTo>
                  <a:cubicBezTo>
                    <a:pt x="794343" y="808752"/>
                    <a:pt x="784572" y="812800"/>
                    <a:pt x="774383" y="812800"/>
                  </a:cubicBezTo>
                  <a:lnTo>
                    <a:pt x="38417" y="812800"/>
                  </a:lnTo>
                  <a:cubicBezTo>
                    <a:pt x="28228" y="812800"/>
                    <a:pt x="18457" y="808752"/>
                    <a:pt x="11252" y="801548"/>
                  </a:cubicBezTo>
                  <a:cubicBezTo>
                    <a:pt x="4048" y="794343"/>
                    <a:pt x="0" y="784572"/>
                    <a:pt x="0" y="774383"/>
                  </a:cubicBezTo>
                  <a:lnTo>
                    <a:pt x="0" y="38417"/>
                  </a:lnTo>
                  <a:cubicBezTo>
                    <a:pt x="0" y="28228"/>
                    <a:pt x="4048" y="18457"/>
                    <a:pt x="11252" y="11252"/>
                  </a:cubicBezTo>
                  <a:cubicBezTo>
                    <a:pt x="18457" y="4048"/>
                    <a:pt x="28228" y="0"/>
                    <a:pt x="38417" y="0"/>
                  </a:cubicBezTo>
                  <a:close/>
                </a:path>
              </a:pathLst>
            </a:custGeom>
            <a:blipFill>
              <a:blip r:embed="rId3"/>
              <a:stretch>
                <a:fillRect t="-71" b="-71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2747219" y="3387719"/>
            <a:ext cx="4634998" cy="4634998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38417" y="0"/>
                  </a:moveTo>
                  <a:lnTo>
                    <a:pt x="774383" y="0"/>
                  </a:lnTo>
                  <a:cubicBezTo>
                    <a:pt x="784572" y="0"/>
                    <a:pt x="794343" y="4048"/>
                    <a:pt x="801548" y="11252"/>
                  </a:cubicBezTo>
                  <a:cubicBezTo>
                    <a:pt x="808752" y="18457"/>
                    <a:pt x="812800" y="28228"/>
                    <a:pt x="812800" y="38417"/>
                  </a:cubicBezTo>
                  <a:lnTo>
                    <a:pt x="812800" y="774383"/>
                  </a:lnTo>
                  <a:cubicBezTo>
                    <a:pt x="812800" y="784572"/>
                    <a:pt x="808752" y="794343"/>
                    <a:pt x="801548" y="801548"/>
                  </a:cubicBezTo>
                  <a:cubicBezTo>
                    <a:pt x="794343" y="808752"/>
                    <a:pt x="784572" y="812800"/>
                    <a:pt x="774383" y="812800"/>
                  </a:cubicBezTo>
                  <a:lnTo>
                    <a:pt x="38417" y="812800"/>
                  </a:lnTo>
                  <a:cubicBezTo>
                    <a:pt x="28228" y="812800"/>
                    <a:pt x="18457" y="808752"/>
                    <a:pt x="11252" y="801548"/>
                  </a:cubicBezTo>
                  <a:cubicBezTo>
                    <a:pt x="4048" y="794343"/>
                    <a:pt x="0" y="784572"/>
                    <a:pt x="0" y="774383"/>
                  </a:cubicBezTo>
                  <a:lnTo>
                    <a:pt x="0" y="38417"/>
                  </a:lnTo>
                  <a:cubicBezTo>
                    <a:pt x="0" y="28228"/>
                    <a:pt x="4048" y="18457"/>
                    <a:pt x="11252" y="11252"/>
                  </a:cubicBezTo>
                  <a:cubicBezTo>
                    <a:pt x="18457" y="4048"/>
                    <a:pt x="28228" y="0"/>
                    <a:pt x="38417" y="0"/>
                  </a:cubicBezTo>
                  <a:close/>
                </a:path>
              </a:pathLst>
            </a:custGeom>
            <a:blipFill>
              <a:blip r:embed="rId4"/>
              <a:stretch>
                <a:fillRect t="-142" b="-142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1" name="Freeform 11"/>
          <p:cNvSpPr/>
          <p:nvPr/>
        </p:nvSpPr>
        <p:spPr>
          <a:xfrm>
            <a:off x="1209086" y="8581711"/>
            <a:ext cx="845288" cy="845288"/>
          </a:xfrm>
          <a:custGeom>
            <a:avLst/>
            <a:gdLst/>
            <a:ahLst/>
            <a:cxnLst/>
            <a:rect l="l" t="t" r="r" b="b"/>
            <a:pathLst>
              <a:path w="845288" h="845288">
                <a:moveTo>
                  <a:pt x="0" y="0"/>
                </a:moveTo>
                <a:lnTo>
                  <a:pt x="845288" y="0"/>
                </a:lnTo>
                <a:lnTo>
                  <a:pt x="845288" y="845288"/>
                </a:lnTo>
                <a:lnTo>
                  <a:pt x="0" y="84528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2" name="TextBox 12"/>
          <p:cNvSpPr txBox="1"/>
          <p:nvPr/>
        </p:nvSpPr>
        <p:spPr>
          <a:xfrm>
            <a:off x="1016003" y="1812922"/>
            <a:ext cx="14808203" cy="8079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74"/>
              </a:lnSpc>
            </a:pPr>
            <a:r>
              <a:rPr lang="ko-KR" altLang="en-US" sz="4500" b="1" dirty="0" err="1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몸튼튼</a:t>
            </a:r>
            <a:r>
              <a:rPr lang="en-US" sz="4500" b="1" dirty="0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4500" b="1" dirty="0" err="1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동아리</a:t>
            </a:r>
            <a:r>
              <a:rPr lang="en-US" sz="4500" b="1" dirty="0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ko-KR" altLang="en-US" sz="4500" b="1" dirty="0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활동</a:t>
            </a:r>
            <a:r>
              <a:rPr lang="en-US" sz="4500" b="1" dirty="0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 : FBT </a:t>
            </a:r>
            <a:r>
              <a:rPr lang="en-US" sz="4500" b="1" dirty="0" err="1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학부</a:t>
            </a:r>
            <a:r>
              <a:rPr lang="en-US" sz="4500" b="1" dirty="0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4500" b="1" dirty="0" err="1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동아리</a:t>
            </a:r>
            <a:endParaRPr lang="en-US" sz="4500" b="1" dirty="0">
              <a:solidFill>
                <a:srgbClr val="374375"/>
              </a:solidFill>
              <a:latin typeface="Arimo Bold"/>
              <a:ea typeface="Arimo Bold"/>
              <a:cs typeface="Arimo Bold"/>
              <a:sym typeface="Arimo Bold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066800" y="2736847"/>
            <a:ext cx="15189203" cy="3838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67"/>
              </a:lnSpc>
            </a:pPr>
            <a:r>
              <a:rPr lang="en-US" sz="2200">
                <a:solidFill>
                  <a:srgbClr val="374375"/>
                </a:solidFill>
                <a:latin typeface="Arimo"/>
                <a:ea typeface="Arimo"/>
                <a:cs typeface="Arimo"/>
                <a:sym typeface="Arimo"/>
              </a:rPr>
              <a:t>학부 내 정기적인 풋살 경기로 선후배간 소통과 교류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507058" y="649337"/>
            <a:ext cx="2072244" cy="539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25"/>
              </a:lnSpc>
            </a:pPr>
            <a:r>
              <a:rPr lang="en-US" sz="2229" b="1">
                <a:solidFill>
                  <a:srgbClr val="FFFCF5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학사 안내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136058" y="8689467"/>
            <a:ext cx="12037695" cy="523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 b="1">
                <a:solidFill>
                  <a:srgbClr val="25366E"/>
                </a:solidFill>
                <a:latin typeface="Source Han Sans KR Bold"/>
                <a:ea typeface="Source Han Sans KR Bold"/>
                <a:cs typeface="Source Han Sans KR Bold"/>
                <a:sym typeface="Source Han Sans KR Bold"/>
              </a:rPr>
              <a:t>주 1회 진행되는 풋살경기, 학과 내 선후배와의 경기를 통한 체육활동 및 교류</a:t>
            </a: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068800" y="9213342"/>
            <a:ext cx="986662" cy="986662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직사각형 76"/>
          <p:cNvSpPr/>
          <p:nvPr/>
        </p:nvSpPr>
        <p:spPr>
          <a:xfrm>
            <a:off x="1192" y="1"/>
            <a:ext cx="18285620" cy="1028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10258377" y="6351234"/>
            <a:ext cx="15492" cy="195222"/>
          </a:xfrm>
          <a:custGeom>
            <a:avLst/>
            <a:gdLst>
              <a:gd name="T0" fmla="*/ 8 w 10"/>
              <a:gd name="T1" fmla="*/ 168 h 168"/>
              <a:gd name="T2" fmla="*/ 8 w 10"/>
              <a:gd name="T3" fmla="*/ 168 h 168"/>
              <a:gd name="T4" fmla="*/ 4 w 10"/>
              <a:gd name="T5" fmla="*/ 84 h 168"/>
              <a:gd name="T6" fmla="*/ 4 w 10"/>
              <a:gd name="T7" fmla="*/ 84 h 168"/>
              <a:gd name="T8" fmla="*/ 4 w 10"/>
              <a:gd name="T9" fmla="*/ 62 h 168"/>
              <a:gd name="T10" fmla="*/ 4 w 10"/>
              <a:gd name="T11" fmla="*/ 62 h 168"/>
              <a:gd name="T12" fmla="*/ 2 w 10"/>
              <a:gd name="T13" fmla="*/ 42 h 168"/>
              <a:gd name="T14" fmla="*/ 2 w 10"/>
              <a:gd name="T15" fmla="*/ 42 h 168"/>
              <a:gd name="T16" fmla="*/ 0 w 10"/>
              <a:gd name="T17" fmla="*/ 0 h 168"/>
              <a:gd name="T18" fmla="*/ 0 w 10"/>
              <a:gd name="T19" fmla="*/ 0 h 168"/>
              <a:gd name="T20" fmla="*/ 4 w 10"/>
              <a:gd name="T21" fmla="*/ 44 h 168"/>
              <a:gd name="T22" fmla="*/ 4 w 10"/>
              <a:gd name="T23" fmla="*/ 44 h 168"/>
              <a:gd name="T24" fmla="*/ 6 w 10"/>
              <a:gd name="T25" fmla="*/ 66 h 168"/>
              <a:gd name="T26" fmla="*/ 6 w 10"/>
              <a:gd name="T27" fmla="*/ 66 h 168"/>
              <a:gd name="T28" fmla="*/ 8 w 10"/>
              <a:gd name="T29" fmla="*/ 86 h 168"/>
              <a:gd name="T30" fmla="*/ 8 w 10"/>
              <a:gd name="T31" fmla="*/ 86 h 168"/>
              <a:gd name="T32" fmla="*/ 10 w 10"/>
              <a:gd name="T33" fmla="*/ 128 h 168"/>
              <a:gd name="T34" fmla="*/ 8 w 10"/>
              <a:gd name="T35" fmla="*/ 168 h 168"/>
              <a:gd name="T36" fmla="*/ 8 w 10"/>
              <a:gd name="T37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" h="168">
                <a:moveTo>
                  <a:pt x="8" y="168"/>
                </a:moveTo>
                <a:lnTo>
                  <a:pt x="8" y="168"/>
                </a:lnTo>
                <a:lnTo>
                  <a:pt x="4" y="84"/>
                </a:lnTo>
                <a:lnTo>
                  <a:pt x="4" y="84"/>
                </a:lnTo>
                <a:lnTo>
                  <a:pt x="4" y="62"/>
                </a:lnTo>
                <a:lnTo>
                  <a:pt x="4" y="62"/>
                </a:lnTo>
                <a:lnTo>
                  <a:pt x="2" y="42"/>
                </a:lnTo>
                <a:lnTo>
                  <a:pt x="2" y="42"/>
                </a:lnTo>
                <a:lnTo>
                  <a:pt x="0" y="0"/>
                </a:lnTo>
                <a:lnTo>
                  <a:pt x="0" y="0"/>
                </a:lnTo>
                <a:lnTo>
                  <a:pt x="4" y="44"/>
                </a:lnTo>
                <a:lnTo>
                  <a:pt x="4" y="44"/>
                </a:lnTo>
                <a:lnTo>
                  <a:pt x="6" y="66"/>
                </a:lnTo>
                <a:lnTo>
                  <a:pt x="6" y="66"/>
                </a:lnTo>
                <a:lnTo>
                  <a:pt x="8" y="86"/>
                </a:lnTo>
                <a:lnTo>
                  <a:pt x="8" y="86"/>
                </a:lnTo>
                <a:lnTo>
                  <a:pt x="10" y="128"/>
                </a:lnTo>
                <a:lnTo>
                  <a:pt x="8" y="168"/>
                </a:lnTo>
                <a:lnTo>
                  <a:pt x="8" y="168"/>
                </a:lnTo>
                <a:close/>
              </a:path>
            </a:pathLst>
          </a:custGeom>
          <a:solidFill>
            <a:srgbClr val="46301A"/>
          </a:solidFill>
          <a:ln>
            <a:noFill/>
          </a:ln>
        </p:spPr>
        <p:txBody>
          <a:bodyPr vert="horz" wrap="square" lIns="137160" tIns="68580" rIns="137160" bIns="6858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95" y="0"/>
            <a:ext cx="18285620" cy="10287000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17858" y="9979451"/>
            <a:ext cx="18285621" cy="307551"/>
            <a:chOff x="-1" y="216058"/>
            <a:chExt cx="8534400" cy="342900"/>
          </a:xfrm>
        </p:grpSpPr>
        <p:sp>
          <p:nvSpPr>
            <p:cNvPr id="27" name="직사각형 26"/>
            <p:cNvSpPr/>
            <p:nvPr/>
          </p:nvSpPr>
          <p:spPr>
            <a:xfrm>
              <a:off x="-1" y="216058"/>
              <a:ext cx="2133399" cy="342900"/>
            </a:xfrm>
            <a:prstGeom prst="rect">
              <a:avLst/>
            </a:prstGeom>
            <a:solidFill>
              <a:srgbClr val="1E8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133666" y="216058"/>
              <a:ext cx="2133399" cy="342900"/>
            </a:xfrm>
            <a:prstGeom prst="rect">
              <a:avLst/>
            </a:prstGeom>
            <a:solidFill>
              <a:srgbClr val="FCCC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267333" y="216058"/>
              <a:ext cx="2133399" cy="342900"/>
            </a:xfrm>
            <a:prstGeom prst="rect">
              <a:avLst/>
            </a:prstGeom>
            <a:solidFill>
              <a:srgbClr val="E859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6401000" y="216058"/>
              <a:ext cx="2133399" cy="342900"/>
            </a:xfrm>
            <a:prstGeom prst="rect">
              <a:avLst/>
            </a:prstGeom>
            <a:solidFill>
              <a:srgbClr val="05090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4" t="3282" r="82308" b="79487"/>
          <a:stretch/>
        </p:blipFill>
        <p:spPr>
          <a:xfrm>
            <a:off x="485440" y="373733"/>
            <a:ext cx="1856936" cy="1772531"/>
          </a:xfrm>
          <a:prstGeom prst="rect">
            <a:avLst/>
          </a:prstGeom>
        </p:spPr>
      </p:pic>
      <p:sp>
        <p:nvSpPr>
          <p:cNvPr id="17" name="내용 개체 틀 2"/>
          <p:cNvSpPr txBox="1">
            <a:spLocks/>
          </p:cNvSpPr>
          <p:nvPr/>
        </p:nvSpPr>
        <p:spPr>
          <a:xfrm>
            <a:off x="2073711" y="1823911"/>
            <a:ext cx="12328884" cy="678894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ko-KR" altLang="en-US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73711" y="515600"/>
            <a:ext cx="14565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교내 레스토랑</a:t>
            </a:r>
            <a:r>
              <a:rPr lang="en-US" altLang="ko-KR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sz="7200" b="1" dirty="0">
              <a:solidFill>
                <a:srgbClr val="8B0F2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2073707" y="1982672"/>
            <a:ext cx="13916421" cy="3798239"/>
            <a:chOff x="57907" y="2132086"/>
            <a:chExt cx="7239000" cy="2857500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07" y="2132086"/>
              <a:ext cx="7239000" cy="2857500"/>
            </a:xfrm>
            <a:prstGeom prst="rect">
              <a:avLst/>
            </a:prstGeom>
          </p:spPr>
        </p:pic>
        <p:sp>
          <p:nvSpPr>
            <p:cNvPr id="33" name="TextBox 32"/>
            <p:cNvSpPr txBox="1"/>
            <p:nvPr/>
          </p:nvSpPr>
          <p:spPr>
            <a:xfrm>
              <a:off x="378126" y="2318756"/>
              <a:ext cx="996612" cy="3820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700" b="1" dirty="0" err="1"/>
                <a:t>솔비스트로</a:t>
              </a:r>
              <a:endParaRPr lang="ko-KR" altLang="en-US" sz="2700" b="1" dirty="0"/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2076215" y="6013220"/>
            <a:ext cx="13911405" cy="3798239"/>
            <a:chOff x="2665168" y="5135342"/>
            <a:chExt cx="7239000" cy="2857500"/>
          </a:xfrm>
        </p:grpSpPr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65168" y="5135342"/>
              <a:ext cx="7239000" cy="2857500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3332589" y="5345681"/>
              <a:ext cx="816795" cy="3820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700" b="1" dirty="0" err="1"/>
                <a:t>솔코리안</a:t>
              </a:r>
              <a:endParaRPr lang="ko-KR" altLang="en-US" sz="2700" b="1" dirty="0"/>
            </a:p>
          </p:txBody>
        </p:sp>
      </p:grpSp>
      <p:pic>
        <p:nvPicPr>
          <p:cNvPr id="22" name="그림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53887" y="9009118"/>
            <a:ext cx="986662" cy="98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289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직사각형 76"/>
          <p:cNvSpPr/>
          <p:nvPr/>
        </p:nvSpPr>
        <p:spPr>
          <a:xfrm>
            <a:off x="1192" y="1"/>
            <a:ext cx="18285620" cy="1028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10258377" y="6351234"/>
            <a:ext cx="15492" cy="195222"/>
          </a:xfrm>
          <a:custGeom>
            <a:avLst/>
            <a:gdLst>
              <a:gd name="T0" fmla="*/ 8 w 10"/>
              <a:gd name="T1" fmla="*/ 168 h 168"/>
              <a:gd name="T2" fmla="*/ 8 w 10"/>
              <a:gd name="T3" fmla="*/ 168 h 168"/>
              <a:gd name="T4" fmla="*/ 4 w 10"/>
              <a:gd name="T5" fmla="*/ 84 h 168"/>
              <a:gd name="T6" fmla="*/ 4 w 10"/>
              <a:gd name="T7" fmla="*/ 84 h 168"/>
              <a:gd name="T8" fmla="*/ 4 w 10"/>
              <a:gd name="T9" fmla="*/ 62 h 168"/>
              <a:gd name="T10" fmla="*/ 4 w 10"/>
              <a:gd name="T11" fmla="*/ 62 h 168"/>
              <a:gd name="T12" fmla="*/ 2 w 10"/>
              <a:gd name="T13" fmla="*/ 42 h 168"/>
              <a:gd name="T14" fmla="*/ 2 w 10"/>
              <a:gd name="T15" fmla="*/ 42 h 168"/>
              <a:gd name="T16" fmla="*/ 0 w 10"/>
              <a:gd name="T17" fmla="*/ 0 h 168"/>
              <a:gd name="T18" fmla="*/ 0 w 10"/>
              <a:gd name="T19" fmla="*/ 0 h 168"/>
              <a:gd name="T20" fmla="*/ 4 w 10"/>
              <a:gd name="T21" fmla="*/ 44 h 168"/>
              <a:gd name="T22" fmla="*/ 4 w 10"/>
              <a:gd name="T23" fmla="*/ 44 h 168"/>
              <a:gd name="T24" fmla="*/ 6 w 10"/>
              <a:gd name="T25" fmla="*/ 66 h 168"/>
              <a:gd name="T26" fmla="*/ 6 w 10"/>
              <a:gd name="T27" fmla="*/ 66 h 168"/>
              <a:gd name="T28" fmla="*/ 8 w 10"/>
              <a:gd name="T29" fmla="*/ 86 h 168"/>
              <a:gd name="T30" fmla="*/ 8 w 10"/>
              <a:gd name="T31" fmla="*/ 86 h 168"/>
              <a:gd name="T32" fmla="*/ 10 w 10"/>
              <a:gd name="T33" fmla="*/ 128 h 168"/>
              <a:gd name="T34" fmla="*/ 8 w 10"/>
              <a:gd name="T35" fmla="*/ 168 h 168"/>
              <a:gd name="T36" fmla="*/ 8 w 10"/>
              <a:gd name="T37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" h="168">
                <a:moveTo>
                  <a:pt x="8" y="168"/>
                </a:moveTo>
                <a:lnTo>
                  <a:pt x="8" y="168"/>
                </a:lnTo>
                <a:lnTo>
                  <a:pt x="4" y="84"/>
                </a:lnTo>
                <a:lnTo>
                  <a:pt x="4" y="84"/>
                </a:lnTo>
                <a:lnTo>
                  <a:pt x="4" y="62"/>
                </a:lnTo>
                <a:lnTo>
                  <a:pt x="4" y="62"/>
                </a:lnTo>
                <a:lnTo>
                  <a:pt x="2" y="42"/>
                </a:lnTo>
                <a:lnTo>
                  <a:pt x="2" y="42"/>
                </a:lnTo>
                <a:lnTo>
                  <a:pt x="0" y="0"/>
                </a:lnTo>
                <a:lnTo>
                  <a:pt x="0" y="0"/>
                </a:lnTo>
                <a:lnTo>
                  <a:pt x="4" y="44"/>
                </a:lnTo>
                <a:lnTo>
                  <a:pt x="4" y="44"/>
                </a:lnTo>
                <a:lnTo>
                  <a:pt x="6" y="66"/>
                </a:lnTo>
                <a:lnTo>
                  <a:pt x="6" y="66"/>
                </a:lnTo>
                <a:lnTo>
                  <a:pt x="8" y="86"/>
                </a:lnTo>
                <a:lnTo>
                  <a:pt x="8" y="86"/>
                </a:lnTo>
                <a:lnTo>
                  <a:pt x="10" y="128"/>
                </a:lnTo>
                <a:lnTo>
                  <a:pt x="8" y="168"/>
                </a:lnTo>
                <a:lnTo>
                  <a:pt x="8" y="168"/>
                </a:lnTo>
                <a:close/>
              </a:path>
            </a:pathLst>
          </a:custGeom>
          <a:solidFill>
            <a:srgbClr val="46301A"/>
          </a:solidFill>
          <a:ln>
            <a:noFill/>
          </a:ln>
        </p:spPr>
        <p:txBody>
          <a:bodyPr vert="horz" wrap="square" lIns="137160" tIns="68580" rIns="137160" bIns="6858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 dirty="0"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95" y="0"/>
            <a:ext cx="18285620" cy="10287000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ea typeface="맑은 고딕" panose="020B0503020000020004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17858" y="9979451"/>
            <a:ext cx="18285621" cy="307551"/>
            <a:chOff x="-1" y="216058"/>
            <a:chExt cx="8534400" cy="342900"/>
          </a:xfrm>
        </p:grpSpPr>
        <p:sp>
          <p:nvSpPr>
            <p:cNvPr id="27" name="직사각형 26"/>
            <p:cNvSpPr/>
            <p:nvPr/>
          </p:nvSpPr>
          <p:spPr>
            <a:xfrm>
              <a:off x="-1" y="216058"/>
              <a:ext cx="2133399" cy="342900"/>
            </a:xfrm>
            <a:prstGeom prst="rect">
              <a:avLst/>
            </a:prstGeom>
            <a:solidFill>
              <a:srgbClr val="1E8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133666" y="216058"/>
              <a:ext cx="2133399" cy="342900"/>
            </a:xfrm>
            <a:prstGeom prst="rect">
              <a:avLst/>
            </a:prstGeom>
            <a:solidFill>
              <a:srgbClr val="FCCC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267333" y="216058"/>
              <a:ext cx="2133399" cy="342900"/>
            </a:xfrm>
            <a:prstGeom prst="rect">
              <a:avLst/>
            </a:prstGeom>
            <a:solidFill>
              <a:srgbClr val="E859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6401000" y="216058"/>
              <a:ext cx="2133399" cy="342900"/>
            </a:xfrm>
            <a:prstGeom prst="rect">
              <a:avLst/>
            </a:prstGeom>
            <a:solidFill>
              <a:srgbClr val="05090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4" t="3282" r="82308" b="79487"/>
          <a:stretch/>
        </p:blipFill>
        <p:spPr>
          <a:xfrm>
            <a:off x="485440" y="373733"/>
            <a:ext cx="1856936" cy="1772531"/>
          </a:xfrm>
          <a:prstGeom prst="rect">
            <a:avLst/>
          </a:prstGeom>
        </p:spPr>
      </p:pic>
      <p:sp>
        <p:nvSpPr>
          <p:cNvPr id="17" name="내용 개체 틀 2"/>
          <p:cNvSpPr txBox="1">
            <a:spLocks/>
          </p:cNvSpPr>
          <p:nvPr/>
        </p:nvSpPr>
        <p:spPr>
          <a:xfrm>
            <a:off x="2073711" y="1823911"/>
            <a:ext cx="12328884" cy="678894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ko-KR" altLang="en-US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73711" y="515600"/>
            <a:ext cx="14565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교내 레스토랑</a:t>
            </a:r>
            <a:r>
              <a:rPr lang="en-US" altLang="ko-KR" sz="7200" b="1" dirty="0">
                <a:solidFill>
                  <a:srgbClr val="8B0F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sz="7200" b="1" dirty="0">
              <a:solidFill>
                <a:srgbClr val="8B0F2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485440" y="2850780"/>
            <a:ext cx="8274554" cy="2943009"/>
            <a:chOff x="1559496" y="4650978"/>
            <a:chExt cx="7239000" cy="2857500"/>
          </a:xfrm>
        </p:grpSpPr>
        <p:pic>
          <p:nvPicPr>
            <p:cNvPr id="40" name="그림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9496" y="4650978"/>
              <a:ext cx="7239000" cy="2857500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2001309" y="4993771"/>
              <a:ext cx="1070303" cy="49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700" b="1" dirty="0" err="1"/>
                <a:t>솔파인</a:t>
              </a:r>
              <a:endParaRPr lang="ko-KR" altLang="en-US" sz="2700" b="1" dirty="0"/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9265008" y="2850780"/>
            <a:ext cx="8274555" cy="2943009"/>
            <a:chOff x="1328535" y="6920484"/>
            <a:chExt cx="7239000" cy="2857500"/>
          </a:xfrm>
        </p:grpSpPr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8535" y="6920484"/>
              <a:ext cx="7239000" cy="2857500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1707103" y="7049719"/>
              <a:ext cx="1373218" cy="49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700" b="1" dirty="0" err="1"/>
                <a:t>솔도르리</a:t>
              </a:r>
              <a:endParaRPr lang="ko-KR" altLang="en-US" sz="2700" b="1" dirty="0"/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3838682" y="6202287"/>
            <a:ext cx="10401024" cy="2944617"/>
            <a:chOff x="6029677" y="4732560"/>
            <a:chExt cx="7489961" cy="2859062"/>
          </a:xfrm>
        </p:grpSpPr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9677" y="4732560"/>
              <a:ext cx="7489961" cy="2859062"/>
            </a:xfrm>
            <a:prstGeom prst="rect">
              <a:avLst/>
            </a:prstGeom>
          </p:spPr>
        </p:pic>
        <p:sp>
          <p:nvSpPr>
            <p:cNvPr id="47" name="TextBox 46"/>
            <p:cNvSpPr txBox="1"/>
            <p:nvPr/>
          </p:nvSpPr>
          <p:spPr>
            <a:xfrm>
              <a:off x="6430615" y="4811764"/>
              <a:ext cx="1130340" cy="49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700" b="1" dirty="0" err="1">
                  <a:solidFill>
                    <a:schemeClr val="bg1"/>
                  </a:solidFill>
                </a:rPr>
                <a:t>스타리코</a:t>
              </a:r>
              <a:endParaRPr lang="ko-KR" altLang="en-US" sz="27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24" name="그림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46232" y="8965573"/>
            <a:ext cx="986662" cy="98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4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249494" y="0"/>
            <a:ext cx="3774021" cy="3774021"/>
          </a:xfrm>
          <a:custGeom>
            <a:avLst/>
            <a:gdLst/>
            <a:ahLst/>
            <a:cxnLst/>
            <a:rect l="l" t="t" r="r" b="b"/>
            <a:pathLst>
              <a:path w="3774021" h="3774021">
                <a:moveTo>
                  <a:pt x="0" y="0"/>
                </a:moveTo>
                <a:lnTo>
                  <a:pt x="3774020" y="0"/>
                </a:lnTo>
                <a:lnTo>
                  <a:pt x="3774020" y="3774021"/>
                </a:lnTo>
                <a:lnTo>
                  <a:pt x="0" y="37740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TextBox 3"/>
          <p:cNvSpPr txBox="1"/>
          <p:nvPr/>
        </p:nvSpPr>
        <p:spPr>
          <a:xfrm>
            <a:off x="1028700" y="1333500"/>
            <a:ext cx="16858471" cy="41549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6000" b="1" spc="-240" dirty="0">
                <a:solidFill>
                  <a:srgbClr val="FFFFFF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여러분의 </a:t>
            </a:r>
            <a:r>
              <a:rPr lang="en-US" sz="6000" b="1" spc="-240" dirty="0" err="1">
                <a:solidFill>
                  <a:srgbClr val="FFFFFF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즐거운</a:t>
            </a:r>
            <a:r>
              <a:rPr lang="en-US" sz="6000" b="1" spc="-240" dirty="0">
                <a:solidFill>
                  <a:srgbClr val="FFFFFF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 </a:t>
            </a:r>
            <a:r>
              <a:rPr lang="en-US" sz="6000" b="1" spc="-240" dirty="0" err="1">
                <a:solidFill>
                  <a:srgbClr val="FFFFFF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대학생활</a:t>
            </a:r>
            <a:r>
              <a:rPr lang="en-US" sz="6000" b="1" spc="-240" dirty="0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!</a:t>
            </a:r>
            <a:endParaRPr lang="en-US" altLang="ko-KR" sz="6000" b="1" spc="-240" dirty="0">
              <a:solidFill>
                <a:srgbClr val="FFFCF5"/>
              </a:solidFill>
              <a:latin typeface="ITC Franklin Gothic LT Semi-Bold"/>
              <a:ea typeface="ITC Franklin Gothic LT Semi-Bold"/>
              <a:cs typeface="ITC Franklin Gothic LT Semi-Bold"/>
              <a:sym typeface="ITC Franklin Gothic LT Semi-Bold"/>
            </a:endParaRPr>
          </a:p>
          <a:p>
            <a:pPr algn="l">
              <a:lnSpc>
                <a:spcPct val="150000"/>
              </a:lnSpc>
            </a:pPr>
            <a:r>
              <a:rPr lang="ko-KR" altLang="en-US" sz="6000" b="1" spc="-240" dirty="0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여기서 시작되길</a:t>
            </a:r>
            <a:r>
              <a:rPr lang="en-US" sz="6000" b="1" spc="-240" dirty="0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ko-KR" altLang="en-US" sz="6000" b="1" spc="-240" dirty="0" err="1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마음가득</a:t>
            </a:r>
            <a:r>
              <a:rPr lang="ko-KR" altLang="en-US" sz="6000" b="1" spc="-240" dirty="0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 </a:t>
            </a:r>
            <a:r>
              <a:rPr lang="en-US" sz="6000" b="1" spc="-240" dirty="0" err="1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응원합니다</a:t>
            </a:r>
            <a:r>
              <a:rPr lang="en-US" sz="6000" b="1" spc="-240" dirty="0">
                <a:solidFill>
                  <a:srgbClr val="FFFCF5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~</a:t>
            </a:r>
          </a:p>
        </p:txBody>
      </p:sp>
      <p:sp>
        <p:nvSpPr>
          <p:cNvPr id="4" name="AutoShape 4"/>
          <p:cNvSpPr/>
          <p:nvPr/>
        </p:nvSpPr>
        <p:spPr>
          <a:xfrm>
            <a:off x="820869" y="9590929"/>
            <a:ext cx="16646263" cy="0"/>
          </a:xfrm>
          <a:prstGeom prst="line">
            <a:avLst/>
          </a:prstGeom>
          <a:ln w="28575" cap="flat">
            <a:solidFill>
              <a:srgbClr val="FFFCF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" name="TextBox 5"/>
          <p:cNvSpPr txBox="1"/>
          <p:nvPr/>
        </p:nvSpPr>
        <p:spPr>
          <a:xfrm>
            <a:off x="8867994" y="8360680"/>
            <a:ext cx="8763000" cy="6185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124"/>
              </a:lnSpc>
            </a:pPr>
            <a:r>
              <a:rPr lang="ko-KR" altLang="en-US" sz="4000" b="1" spc="69" dirty="0">
                <a:solidFill>
                  <a:srgbClr val="FFFCF5"/>
                </a:solidFill>
                <a:latin typeface="ITC Franklin Gothic LT"/>
                <a:ea typeface="ITC Franklin Gothic LT"/>
                <a:cs typeface="ITC Franklin Gothic LT"/>
                <a:sym typeface="ITC Franklin Gothic LT"/>
              </a:rPr>
              <a:t>우송대학교 </a:t>
            </a:r>
            <a:r>
              <a:rPr lang="en-US" sz="4000" b="1" spc="69" dirty="0" err="1">
                <a:solidFill>
                  <a:srgbClr val="FFFCF5"/>
                </a:solidFill>
                <a:latin typeface="ITC Franklin Gothic LT"/>
                <a:ea typeface="ITC Franklin Gothic LT"/>
                <a:cs typeface="ITC Franklin Gothic LT"/>
                <a:sym typeface="ITC Franklin Gothic LT"/>
              </a:rPr>
              <a:t>외식조리영양학과</a:t>
            </a:r>
            <a:r>
              <a:rPr lang="en-US" sz="4000" b="1" spc="69" dirty="0">
                <a:solidFill>
                  <a:srgbClr val="FFFCF5"/>
                </a:solidFill>
                <a:latin typeface="ITC Franklin Gothic LT"/>
                <a:ea typeface="ITC Franklin Gothic LT"/>
                <a:cs typeface="ITC Franklin Gothic LT"/>
                <a:sym typeface="ITC Franklin Gothic LT"/>
              </a:rPr>
              <a:t> </a:t>
            </a:r>
            <a:r>
              <a:rPr lang="ko-KR" altLang="en-US" sz="4000" b="1" spc="69" dirty="0">
                <a:solidFill>
                  <a:srgbClr val="FFFCF5"/>
                </a:solidFill>
                <a:latin typeface="ITC Franklin Gothic LT"/>
                <a:ea typeface="ITC Franklin Gothic LT"/>
                <a:cs typeface="ITC Franklin Gothic LT"/>
                <a:sym typeface="ITC Franklin Gothic LT"/>
              </a:rPr>
              <a:t>일동</a:t>
            </a:r>
            <a:r>
              <a:rPr lang="en-US" sz="4000" b="1" spc="69" dirty="0">
                <a:solidFill>
                  <a:srgbClr val="FFFCF5"/>
                </a:solidFill>
                <a:latin typeface="ITC Franklin Gothic LT"/>
                <a:ea typeface="ITC Franklin Gothic LT"/>
                <a:cs typeface="ITC Franklin Gothic LT"/>
                <a:sym typeface="ITC Franklin Gothic LT"/>
              </a:rPr>
              <a:t> </a:t>
            </a:r>
          </a:p>
        </p:txBody>
      </p:sp>
      <p:sp>
        <p:nvSpPr>
          <p:cNvPr id="6" name="AutoShape 6"/>
          <p:cNvSpPr/>
          <p:nvPr/>
        </p:nvSpPr>
        <p:spPr>
          <a:xfrm>
            <a:off x="1206280" y="6221664"/>
            <a:ext cx="0" cy="1477010"/>
          </a:xfrm>
          <a:prstGeom prst="line">
            <a:avLst/>
          </a:prstGeom>
          <a:ln w="38100" cap="flat">
            <a:solidFill>
              <a:srgbClr val="FFFCF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869" y="451264"/>
            <a:ext cx="15714531" cy="8859199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37663" y="9097598"/>
            <a:ext cx="986662" cy="98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1725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>
          <a:xfrm rot="788034">
            <a:off x="15032650" y="5559716"/>
            <a:ext cx="2799588" cy="4148277"/>
          </a:xfrm>
          <a:custGeom>
            <a:avLst/>
            <a:gdLst/>
            <a:ahLst/>
            <a:cxnLst/>
            <a:rect l="l" t="t" r="r" b="b"/>
            <a:pathLst>
              <a:path w="5390388" h="8229600">
                <a:moveTo>
                  <a:pt x="0" y="0"/>
                </a:moveTo>
                <a:lnTo>
                  <a:pt x="5390388" y="0"/>
                </a:lnTo>
                <a:lnTo>
                  <a:pt x="539038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7000"/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8" name="TextBox 8"/>
          <p:cNvSpPr txBox="1"/>
          <p:nvPr/>
        </p:nvSpPr>
        <p:spPr>
          <a:xfrm>
            <a:off x="8041271" y="1547587"/>
            <a:ext cx="2205458" cy="9927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47"/>
              </a:lnSpc>
            </a:pPr>
            <a:r>
              <a:rPr lang="en-US" sz="5699" b="1">
                <a:solidFill>
                  <a:srgbClr val="374375"/>
                </a:solidFill>
                <a:latin typeface="Arimo Bold"/>
                <a:ea typeface="Arimo Bold"/>
                <a:cs typeface="Arimo Bold"/>
                <a:sym typeface="Arimo Bold"/>
              </a:rPr>
              <a:t>Q &amp; A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4927" y="1790700"/>
            <a:ext cx="8817243" cy="6248677"/>
          </a:xfrm>
          <a:prstGeom prst="rect">
            <a:avLst/>
          </a:prstGeom>
        </p:spPr>
      </p:pic>
      <p:sp>
        <p:nvSpPr>
          <p:cNvPr id="12" name="AutoShape 2"/>
          <p:cNvSpPr/>
          <p:nvPr/>
        </p:nvSpPr>
        <p:spPr>
          <a:xfrm>
            <a:off x="3602008" y="3390900"/>
            <a:ext cx="8878525" cy="0"/>
          </a:xfrm>
          <a:prstGeom prst="line">
            <a:avLst/>
          </a:prstGeom>
          <a:ln w="28575" cap="flat">
            <a:solidFill>
              <a:srgbClr val="37437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TextBox 5"/>
          <p:cNvSpPr txBox="1"/>
          <p:nvPr/>
        </p:nvSpPr>
        <p:spPr>
          <a:xfrm>
            <a:off x="8668734" y="8799150"/>
            <a:ext cx="6400800" cy="6540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124"/>
              </a:lnSpc>
            </a:pPr>
            <a:r>
              <a:rPr lang="ko-KR" altLang="en-US" sz="3200" b="1" spc="69" dirty="0">
                <a:solidFill>
                  <a:schemeClr val="accent3">
                    <a:lumMod val="50000"/>
                  </a:schemeClr>
                </a:solidFill>
                <a:latin typeface="ITC Franklin Gothic LT"/>
                <a:ea typeface="ITC Franklin Gothic LT"/>
                <a:cs typeface="ITC Franklin Gothic LT"/>
                <a:sym typeface="ITC Franklin Gothic LT"/>
              </a:rPr>
              <a:t>   우송대학교 </a:t>
            </a:r>
            <a:r>
              <a:rPr lang="en-US" sz="3200" b="1" spc="69" dirty="0" err="1">
                <a:solidFill>
                  <a:schemeClr val="accent3">
                    <a:lumMod val="50000"/>
                  </a:schemeClr>
                </a:solidFill>
                <a:latin typeface="ITC Franklin Gothic LT"/>
                <a:ea typeface="ITC Franklin Gothic LT"/>
                <a:cs typeface="ITC Franklin Gothic LT"/>
                <a:sym typeface="ITC Franklin Gothic LT"/>
              </a:rPr>
              <a:t>외식조리영양학과</a:t>
            </a:r>
            <a:r>
              <a:rPr lang="en-US" sz="3200" b="1" spc="69" dirty="0">
                <a:solidFill>
                  <a:schemeClr val="accent3">
                    <a:lumMod val="50000"/>
                  </a:schemeClr>
                </a:solidFill>
                <a:latin typeface="ITC Franklin Gothic LT"/>
                <a:ea typeface="ITC Franklin Gothic LT"/>
                <a:cs typeface="ITC Franklin Gothic LT"/>
                <a:sym typeface="ITC Franklin Gothic LT"/>
              </a:rPr>
              <a:t>  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1568" y="8693028"/>
            <a:ext cx="874331" cy="874331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6"/>
          <a:srcRect l="66667" t="25781" b="32031"/>
          <a:stretch/>
        </p:blipFill>
        <p:spPr>
          <a:xfrm>
            <a:off x="14597964" y="8623404"/>
            <a:ext cx="1204354" cy="101617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739</TotalTime>
  <Words>1344</Words>
  <Application>Microsoft Office PowerPoint</Application>
  <PresentationFormat>사용자 지정</PresentationFormat>
  <Paragraphs>283</Paragraphs>
  <Slides>37</Slides>
  <Notes>20</Notes>
  <HiddenSlides>0</HiddenSlides>
  <MMClips>0</MMClips>
  <ScaleCrop>false</ScaleCrop>
  <HeadingPairs>
    <vt:vector size="6" baseType="variant">
      <vt:variant>
        <vt:lpstr>사용한 글꼴</vt:lpstr>
      </vt:variant>
      <vt:variant>
        <vt:i4>27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37</vt:i4>
      </vt:variant>
    </vt:vector>
  </HeadingPairs>
  <TitlesOfParts>
    <vt:vector size="65" baseType="lpstr">
      <vt:lpstr>경기천년제목 Medium</vt:lpstr>
      <vt:lpstr>Noto Sans Kr</vt:lpstr>
      <vt:lpstr>Batang</vt:lpstr>
      <vt:lpstr>ITC Franklin Gothic LT Semi-Bold</vt:lpstr>
      <vt:lpstr>굴림체</vt:lpstr>
      <vt:lpstr>Source Han Sans KR</vt:lpstr>
      <vt:lpstr>Source Han Sans KR Bold</vt:lpstr>
      <vt:lpstr>함초롬바탕</vt:lpstr>
      <vt:lpstr>Poppins</vt:lpstr>
      <vt:lpstr>Arial Black</vt:lpstr>
      <vt:lpstr>맑은 고딕</vt:lpstr>
      <vt:lpstr>Arial</vt:lpstr>
      <vt:lpstr>경기천년제목 Light</vt:lpstr>
      <vt:lpstr>Noto Sans Kr</vt:lpstr>
      <vt:lpstr>HY견명조</vt:lpstr>
      <vt:lpstr>ITC Franklin Gothic LT</vt:lpstr>
      <vt:lpstr>함초롬돋움 확장</vt:lpstr>
      <vt:lpstr>Wingdings</vt:lpstr>
      <vt:lpstr>Arita Buri Bold Italics</vt:lpstr>
      <vt:lpstr>HY헤드라인M</vt:lpstr>
      <vt:lpstr>HY목각파임B</vt:lpstr>
      <vt:lpstr>Algerian</vt:lpstr>
      <vt:lpstr>Lato</vt:lpstr>
      <vt:lpstr>Arimo Bold</vt:lpstr>
      <vt:lpstr>Calibri</vt:lpstr>
      <vt:lpstr>Arimo</vt:lpstr>
      <vt:lpstr>Times New Roman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1.온담 1차 PPT.pptx</dc:title>
  <dc:creator>user</dc:creator>
  <cp:lastModifiedBy>test</cp:lastModifiedBy>
  <cp:revision>55</cp:revision>
  <dcterms:created xsi:type="dcterms:W3CDTF">2006-08-16T00:00:00Z</dcterms:created>
  <dcterms:modified xsi:type="dcterms:W3CDTF">2026-05-09T04:59:12Z</dcterms:modified>
  <dc:identifier>DAG_40ZoZ9w</dc:identifier>
</cp:coreProperties>
</file>